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86" r:id="rId2"/>
    <p:sldId id="288" r:id="rId3"/>
    <p:sldId id="289" r:id="rId4"/>
    <p:sldId id="290" r:id="rId5"/>
    <p:sldId id="291" r:id="rId6"/>
    <p:sldId id="292" r:id="rId7"/>
    <p:sldId id="293" r:id="rId8"/>
    <p:sldId id="294" r:id="rId9"/>
    <p:sldId id="295" r:id="rId10"/>
    <p:sldId id="296" r:id="rId11"/>
    <p:sldId id="297" r:id="rId12"/>
    <p:sldId id="298" r:id="rId13"/>
    <p:sldId id="299" r:id="rId14"/>
    <p:sldId id="300" r:id="rId15"/>
    <p:sldId id="301" r:id="rId16"/>
    <p:sldId id="304" r:id="rId17"/>
    <p:sldId id="302" r:id="rId18"/>
    <p:sldId id="303" r:id="rId19"/>
    <p:sldId id="305" r:id="rId20"/>
    <p:sldId id="306" r:id="rId21"/>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AD626"/>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119" d="100"/>
          <a:sy n="119" d="100"/>
        </p:scale>
        <p:origin x="84" y="7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DA8169E-8963-4E24-A03F-CA7588E54DA0}" type="datetimeFigureOut">
              <a:rPr lang="nl-NL" smtClean="0"/>
              <a:t>28-11-2018</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3B9E2E6-1BB1-4B1C-B451-E221BEDD7F13}" type="slidenum">
              <a:rPr lang="nl-NL" smtClean="0"/>
              <a:t>‹#›</a:t>
            </a:fld>
            <a:endParaRPr lang="nl-NL"/>
          </a:p>
        </p:txBody>
      </p:sp>
    </p:spTree>
    <p:extLst>
      <p:ext uri="{BB962C8B-B14F-4D97-AF65-F5344CB8AC3E}">
        <p14:creationId xmlns:p14="http://schemas.microsoft.com/office/powerpoint/2010/main" val="22140772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a:t>Klik om de stijl te bewerken</a:t>
            </a:r>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p>
        </p:txBody>
      </p:sp>
      <p:sp>
        <p:nvSpPr>
          <p:cNvPr id="4" name="Tijdelijke aanduiding voor datum 3"/>
          <p:cNvSpPr>
            <a:spLocks noGrp="1"/>
          </p:cNvSpPr>
          <p:nvPr>
            <p:ph type="dt" sz="half" idx="10"/>
          </p:nvPr>
        </p:nvSpPr>
        <p:spPr/>
        <p:txBody>
          <a:bodyPr/>
          <a:lstStyle/>
          <a:p>
            <a:fld id="{25D38A9A-C546-4736-8F60-424DFECEE4CB}" type="datetimeFigureOut">
              <a:rPr lang="nl-NL" smtClean="0"/>
              <a:t>28-11-2018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9823EF-4ADC-40AA-B598-36807A235150}" type="slidenum">
              <a:rPr lang="nl-NL" smtClean="0"/>
              <a:t>‹#›</a:t>
            </a:fld>
            <a:endParaRPr lang="nl-NL"/>
          </a:p>
        </p:txBody>
      </p:sp>
    </p:spTree>
    <p:extLst>
      <p:ext uri="{BB962C8B-B14F-4D97-AF65-F5344CB8AC3E}">
        <p14:creationId xmlns:p14="http://schemas.microsoft.com/office/powerpoint/2010/main" val="40819581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25D38A9A-C546-4736-8F60-424DFECEE4CB}" type="datetimeFigureOut">
              <a:rPr lang="nl-NL" smtClean="0"/>
              <a:t>28-11-2018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9823EF-4ADC-40AA-B598-36807A235150}" type="slidenum">
              <a:rPr lang="nl-NL" smtClean="0"/>
              <a:t>‹#›</a:t>
            </a:fld>
            <a:endParaRPr lang="nl-NL"/>
          </a:p>
        </p:txBody>
      </p:sp>
    </p:spTree>
    <p:extLst>
      <p:ext uri="{BB962C8B-B14F-4D97-AF65-F5344CB8AC3E}">
        <p14:creationId xmlns:p14="http://schemas.microsoft.com/office/powerpoint/2010/main" val="6341171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25D38A9A-C546-4736-8F60-424DFECEE4CB}" type="datetimeFigureOut">
              <a:rPr lang="nl-NL" smtClean="0"/>
              <a:t>28-11-2018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9823EF-4ADC-40AA-B598-36807A235150}" type="slidenum">
              <a:rPr lang="nl-NL" smtClean="0"/>
              <a:t>‹#›</a:t>
            </a:fld>
            <a:endParaRPr lang="nl-NL"/>
          </a:p>
        </p:txBody>
      </p:sp>
    </p:spTree>
    <p:extLst>
      <p:ext uri="{BB962C8B-B14F-4D97-AF65-F5344CB8AC3E}">
        <p14:creationId xmlns:p14="http://schemas.microsoft.com/office/powerpoint/2010/main" val="11965827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25D38A9A-C546-4736-8F60-424DFECEE4CB}" type="datetimeFigureOut">
              <a:rPr lang="nl-NL" smtClean="0"/>
              <a:t>28-11-2018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9823EF-4ADC-40AA-B598-36807A235150}" type="slidenum">
              <a:rPr lang="nl-NL" smtClean="0"/>
              <a:t>‹#›</a:t>
            </a:fld>
            <a:endParaRPr lang="nl-NL"/>
          </a:p>
        </p:txBody>
      </p:sp>
    </p:spTree>
    <p:extLst>
      <p:ext uri="{BB962C8B-B14F-4D97-AF65-F5344CB8AC3E}">
        <p14:creationId xmlns:p14="http://schemas.microsoft.com/office/powerpoint/2010/main" val="31201208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a:t>Klik om de stijl te bewerken</a:t>
            </a:r>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a:t>
            </a:r>
          </a:p>
        </p:txBody>
      </p:sp>
      <p:sp>
        <p:nvSpPr>
          <p:cNvPr id="4" name="Tijdelijke aanduiding voor datum 3"/>
          <p:cNvSpPr>
            <a:spLocks noGrp="1"/>
          </p:cNvSpPr>
          <p:nvPr>
            <p:ph type="dt" sz="half" idx="10"/>
          </p:nvPr>
        </p:nvSpPr>
        <p:spPr/>
        <p:txBody>
          <a:bodyPr/>
          <a:lstStyle/>
          <a:p>
            <a:fld id="{25D38A9A-C546-4736-8F60-424DFECEE4CB}" type="datetimeFigureOut">
              <a:rPr lang="nl-NL" smtClean="0"/>
              <a:t>28-11-2018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9823EF-4ADC-40AA-B598-36807A235150}" type="slidenum">
              <a:rPr lang="nl-NL" smtClean="0"/>
              <a:t>‹#›</a:t>
            </a:fld>
            <a:endParaRPr lang="nl-NL"/>
          </a:p>
        </p:txBody>
      </p:sp>
    </p:spTree>
    <p:extLst>
      <p:ext uri="{BB962C8B-B14F-4D97-AF65-F5344CB8AC3E}">
        <p14:creationId xmlns:p14="http://schemas.microsoft.com/office/powerpoint/2010/main" val="4030086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838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6172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p>
            <a:fld id="{25D38A9A-C546-4736-8F60-424DFECEE4CB}" type="datetimeFigureOut">
              <a:rPr lang="nl-NL" smtClean="0"/>
              <a:t>28-11-2018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A9823EF-4ADC-40AA-B598-36807A235150}" type="slidenum">
              <a:rPr lang="nl-NL" smtClean="0"/>
              <a:t>‹#›</a:t>
            </a:fld>
            <a:endParaRPr lang="nl-NL"/>
          </a:p>
        </p:txBody>
      </p:sp>
    </p:spTree>
    <p:extLst>
      <p:ext uri="{BB962C8B-B14F-4D97-AF65-F5344CB8AC3E}">
        <p14:creationId xmlns:p14="http://schemas.microsoft.com/office/powerpoint/2010/main" val="36173715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a:t>Klik om de stijl te bewerken</a:t>
            </a:r>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p>
            <a:fld id="{25D38A9A-C546-4736-8F60-424DFECEE4CB}" type="datetimeFigureOut">
              <a:rPr lang="nl-NL" smtClean="0"/>
              <a:t>28-11-2018</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1A9823EF-4ADC-40AA-B598-36807A235150}" type="slidenum">
              <a:rPr lang="nl-NL" smtClean="0"/>
              <a:t>‹#›</a:t>
            </a:fld>
            <a:endParaRPr lang="nl-NL"/>
          </a:p>
        </p:txBody>
      </p:sp>
    </p:spTree>
    <p:extLst>
      <p:ext uri="{BB962C8B-B14F-4D97-AF65-F5344CB8AC3E}">
        <p14:creationId xmlns:p14="http://schemas.microsoft.com/office/powerpoint/2010/main" val="16345111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2"/>
          <p:cNvSpPr>
            <a:spLocks noGrp="1"/>
          </p:cNvSpPr>
          <p:nvPr>
            <p:ph type="dt" sz="half" idx="10"/>
          </p:nvPr>
        </p:nvSpPr>
        <p:spPr/>
        <p:txBody>
          <a:bodyPr/>
          <a:lstStyle/>
          <a:p>
            <a:fld id="{25D38A9A-C546-4736-8F60-424DFECEE4CB}" type="datetimeFigureOut">
              <a:rPr lang="nl-NL" smtClean="0"/>
              <a:t>28-11-2018</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1A9823EF-4ADC-40AA-B598-36807A235150}" type="slidenum">
              <a:rPr lang="nl-NL" smtClean="0"/>
              <a:t>‹#›</a:t>
            </a:fld>
            <a:endParaRPr lang="nl-NL"/>
          </a:p>
        </p:txBody>
      </p:sp>
    </p:spTree>
    <p:extLst>
      <p:ext uri="{BB962C8B-B14F-4D97-AF65-F5344CB8AC3E}">
        <p14:creationId xmlns:p14="http://schemas.microsoft.com/office/powerpoint/2010/main" val="34702992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25D38A9A-C546-4736-8F60-424DFECEE4CB}" type="datetimeFigureOut">
              <a:rPr lang="nl-NL" smtClean="0"/>
              <a:t>28-11-2018</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1A9823EF-4ADC-40AA-B598-36807A235150}" type="slidenum">
              <a:rPr lang="nl-NL" smtClean="0"/>
              <a:t>‹#›</a:t>
            </a:fld>
            <a:endParaRPr lang="nl-NL"/>
          </a:p>
        </p:txBody>
      </p:sp>
    </p:spTree>
    <p:extLst>
      <p:ext uri="{BB962C8B-B14F-4D97-AF65-F5344CB8AC3E}">
        <p14:creationId xmlns:p14="http://schemas.microsoft.com/office/powerpoint/2010/main" val="5248606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p:cNvSpPr>
            <a:spLocks noGrp="1"/>
          </p:cNvSpPr>
          <p:nvPr>
            <p:ph type="dt" sz="half" idx="10"/>
          </p:nvPr>
        </p:nvSpPr>
        <p:spPr/>
        <p:txBody>
          <a:bodyPr/>
          <a:lstStyle/>
          <a:p>
            <a:fld id="{25D38A9A-C546-4736-8F60-424DFECEE4CB}" type="datetimeFigureOut">
              <a:rPr lang="nl-NL" smtClean="0"/>
              <a:t>28-11-2018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A9823EF-4ADC-40AA-B598-36807A235150}" type="slidenum">
              <a:rPr lang="nl-NL" smtClean="0"/>
              <a:t>‹#›</a:t>
            </a:fld>
            <a:endParaRPr lang="nl-NL"/>
          </a:p>
        </p:txBody>
      </p:sp>
    </p:spTree>
    <p:extLst>
      <p:ext uri="{BB962C8B-B14F-4D97-AF65-F5344CB8AC3E}">
        <p14:creationId xmlns:p14="http://schemas.microsoft.com/office/powerpoint/2010/main" val="38555879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p:cNvSpPr>
            <a:spLocks noGrp="1"/>
          </p:cNvSpPr>
          <p:nvPr>
            <p:ph type="dt" sz="half" idx="10"/>
          </p:nvPr>
        </p:nvSpPr>
        <p:spPr/>
        <p:txBody>
          <a:bodyPr/>
          <a:lstStyle/>
          <a:p>
            <a:fld id="{25D38A9A-C546-4736-8F60-424DFECEE4CB}" type="datetimeFigureOut">
              <a:rPr lang="nl-NL" smtClean="0"/>
              <a:t>28-11-2018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A9823EF-4ADC-40AA-B598-36807A235150}" type="slidenum">
              <a:rPr lang="nl-NL" smtClean="0"/>
              <a:t>‹#›</a:t>
            </a:fld>
            <a:endParaRPr lang="nl-NL"/>
          </a:p>
        </p:txBody>
      </p:sp>
    </p:spTree>
    <p:extLst>
      <p:ext uri="{BB962C8B-B14F-4D97-AF65-F5344CB8AC3E}">
        <p14:creationId xmlns:p14="http://schemas.microsoft.com/office/powerpoint/2010/main" val="1925860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C000"/>
        </a:solidFill>
        <a:effectLst/>
      </p:bgPr>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D38A9A-C546-4736-8F60-424DFECEE4CB}" type="datetimeFigureOut">
              <a:rPr lang="nl-NL" smtClean="0"/>
              <a:t>28-11-2018</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9823EF-4ADC-40AA-B598-36807A235150}" type="slidenum">
              <a:rPr lang="nl-NL" smtClean="0"/>
              <a:t>‹#›</a:t>
            </a:fld>
            <a:endParaRPr lang="nl-NL"/>
          </a:p>
        </p:txBody>
      </p:sp>
      <p:pic>
        <p:nvPicPr>
          <p:cNvPr id="7" name="Afbeelding 5">
            <a:extLst>
              <a:ext uri="{FF2B5EF4-FFF2-40B4-BE49-F238E27FC236}">
                <a16:creationId xmlns:a16="http://schemas.microsoft.com/office/drawing/2014/main" id="{DBDBA63C-CE99-472F-AEA5-4187452A1469}"/>
              </a:ext>
            </a:extLst>
          </p:cNvPr>
          <p:cNvPicPr>
            <a:picLocks noChangeAspect="1"/>
          </p:cNvPicPr>
          <p:nvPr userDrawn="1"/>
        </p:nvPicPr>
        <p:blipFill>
          <a:blip r:embed="rId13">
            <a:extLst>
              <a:ext uri="{28A0092B-C50C-407E-A947-70E740481C1C}">
                <a14:useLocalDpi xmlns:a14="http://schemas.microsoft.com/office/drawing/2010/main"/>
              </a:ext>
            </a:extLst>
          </a:blip>
          <a:stretch>
            <a:fillRect/>
          </a:stretch>
        </p:blipFill>
        <p:spPr>
          <a:xfrm>
            <a:off x="9963150" y="357188"/>
            <a:ext cx="1390650" cy="1333500"/>
          </a:xfrm>
          <a:prstGeom prst="rect">
            <a:avLst/>
          </a:prstGeom>
        </p:spPr>
      </p:pic>
    </p:spTree>
    <p:extLst>
      <p:ext uri="{BB962C8B-B14F-4D97-AF65-F5344CB8AC3E}">
        <p14:creationId xmlns:p14="http://schemas.microsoft.com/office/powerpoint/2010/main" val="23739435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1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jpg"/><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1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1.jpg"/><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17.xml.rels><?xml version="1.0" encoding="UTF-8" standalone="yes"?>
<Relationships xmlns="http://schemas.openxmlformats.org/package/2006/relationships"><Relationship Id="rId8" Type="http://schemas.openxmlformats.org/officeDocument/2006/relationships/hyperlink" Target="https://www.youtube.com/watch?v=1UIhKZCPMYM" TargetMode="External"/><Relationship Id="rId3" Type="http://schemas.openxmlformats.org/officeDocument/2006/relationships/hyperlink" Target="https://youtu.be/hSrAFGJ6uJ8" TargetMode="External"/><Relationship Id="rId7" Type="http://schemas.openxmlformats.org/officeDocument/2006/relationships/hyperlink" Target="https://www.youtube.com/watch?v=h1lUXxdlKC4" TargetMode="External"/><Relationship Id="rId2" Type="http://schemas.openxmlformats.org/officeDocument/2006/relationships/hyperlink" Target="https://youtu.be/4ZqmNaaMHiM" TargetMode="External"/><Relationship Id="rId1" Type="http://schemas.openxmlformats.org/officeDocument/2006/relationships/slideLayout" Target="../slideLayouts/slideLayout2.xml"/><Relationship Id="rId6" Type="http://schemas.openxmlformats.org/officeDocument/2006/relationships/hyperlink" Target="https://www.youtube.com/watch?v=jE-dgF6lAvo" TargetMode="External"/><Relationship Id="rId5" Type="http://schemas.openxmlformats.org/officeDocument/2006/relationships/hyperlink" Target="https://youtu.be/aEQVNTm_SwI" TargetMode="External"/><Relationship Id="rId4" Type="http://schemas.openxmlformats.org/officeDocument/2006/relationships/hyperlink" Target="https://youtu.be/NayUEk5BGxI" TargetMode="External"/><Relationship Id="rId9" Type="http://schemas.openxmlformats.org/officeDocument/2006/relationships/hyperlink" Target="https://www.youtube.com/watch?v=aFGLXYcKD2M" TargetMode="External"/></Relationships>
</file>

<file path=ppt/slides/_rels/slide18.xml.rels><?xml version="1.0" encoding="UTF-8" standalone="yes"?>
<Relationships xmlns="http://schemas.openxmlformats.org/package/2006/relationships"><Relationship Id="rId2" Type="http://schemas.openxmlformats.org/officeDocument/2006/relationships/hyperlink" Target="http://www.conquesto.nl/"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www.conquesto.n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hyperlink" Target="http://www.conquesto.n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badminton.nl/badminton-spelen/geschiedeni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badminton.nl/badminton-spelen/geschiedenis" TargetMode="Externa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www.badminton.nl/badminton-spelen/geschiedeni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badminton.nl/badminton-spelen/geschiedeni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441DE50-24A2-4D85-97DC-F09A52CA86EA}"/>
              </a:ext>
            </a:extLst>
          </p:cNvPr>
          <p:cNvSpPr>
            <a:spLocks noGrp="1"/>
          </p:cNvSpPr>
          <p:nvPr>
            <p:ph type="title"/>
          </p:nvPr>
        </p:nvSpPr>
        <p:spPr>
          <a:xfrm>
            <a:off x="2924175" y="2698750"/>
            <a:ext cx="10515600" cy="1325563"/>
          </a:xfrm>
        </p:spPr>
        <p:txBody>
          <a:bodyPr/>
          <a:lstStyle/>
          <a:p>
            <a:r>
              <a:rPr lang="nl-NL" b="1" dirty="0"/>
              <a:t>SPREEKBEURT BADMINTON</a:t>
            </a:r>
          </a:p>
        </p:txBody>
      </p:sp>
    </p:spTree>
    <p:extLst>
      <p:ext uri="{BB962C8B-B14F-4D97-AF65-F5344CB8AC3E}">
        <p14:creationId xmlns:p14="http://schemas.microsoft.com/office/powerpoint/2010/main" val="40141169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a:extLst>
              <a:ext uri="{FF2B5EF4-FFF2-40B4-BE49-F238E27FC236}">
                <a16:creationId xmlns:a16="http://schemas.microsoft.com/office/drawing/2014/main" id="{1581CC3C-3D37-4401-B5E3-F85CA6B89017}"/>
              </a:ext>
            </a:extLst>
          </p:cNvPr>
          <p:cNvSpPr txBox="1"/>
          <p:nvPr/>
        </p:nvSpPr>
        <p:spPr>
          <a:xfrm>
            <a:off x="1162050" y="254497"/>
            <a:ext cx="8201025" cy="769441"/>
          </a:xfrm>
          <a:prstGeom prst="rect">
            <a:avLst/>
          </a:prstGeom>
          <a:noFill/>
        </p:spPr>
        <p:txBody>
          <a:bodyPr wrap="square" rtlCol="0">
            <a:spAutoFit/>
          </a:bodyPr>
          <a:lstStyle/>
          <a:p>
            <a:r>
              <a:rPr lang="nl-NL" sz="4400" dirty="0"/>
              <a:t>Spelregels van badminton - service</a:t>
            </a:r>
          </a:p>
        </p:txBody>
      </p:sp>
      <p:sp>
        <p:nvSpPr>
          <p:cNvPr id="8" name="Tijdelijke aanduiding voor inhoud 8">
            <a:extLst>
              <a:ext uri="{FF2B5EF4-FFF2-40B4-BE49-F238E27FC236}">
                <a16:creationId xmlns:a16="http://schemas.microsoft.com/office/drawing/2014/main" id="{27E7BA12-628C-4E41-B030-3A7A37606840}"/>
              </a:ext>
            </a:extLst>
          </p:cNvPr>
          <p:cNvSpPr txBox="1">
            <a:spLocks/>
          </p:cNvSpPr>
          <p:nvPr/>
        </p:nvSpPr>
        <p:spPr>
          <a:xfrm>
            <a:off x="2284698" y="1059210"/>
            <a:ext cx="7282291" cy="36557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nl-NL" sz="1200" dirty="0"/>
              <a:t>https://www.badminton.nl/uploads/documents/Badminton-spelen/Beknopte-spelregels.pdf</a:t>
            </a:r>
          </a:p>
        </p:txBody>
      </p:sp>
      <p:sp>
        <p:nvSpPr>
          <p:cNvPr id="9" name="Rechthoek 8">
            <a:extLst>
              <a:ext uri="{FF2B5EF4-FFF2-40B4-BE49-F238E27FC236}">
                <a16:creationId xmlns:a16="http://schemas.microsoft.com/office/drawing/2014/main" id="{EA6914DB-B4C1-4794-838F-AF311889C40F}"/>
              </a:ext>
            </a:extLst>
          </p:cNvPr>
          <p:cNvSpPr/>
          <p:nvPr/>
        </p:nvSpPr>
        <p:spPr>
          <a:xfrm>
            <a:off x="1162050" y="2089164"/>
            <a:ext cx="10380349" cy="3108543"/>
          </a:xfrm>
          <a:prstGeom prst="rect">
            <a:avLst/>
          </a:prstGeom>
        </p:spPr>
        <p:txBody>
          <a:bodyPr wrap="square">
            <a:spAutoFit/>
          </a:bodyPr>
          <a:lstStyle/>
          <a:p>
            <a:r>
              <a:rPr lang="nl-NL" sz="2800" dirty="0">
                <a:solidFill>
                  <a:srgbClr val="000000"/>
                </a:solidFill>
              </a:rPr>
              <a:t>Bij de stand 0-0 en alle even punten, wordt geserveerd vanuit het rechter </a:t>
            </a:r>
            <a:r>
              <a:rPr lang="nl-NL" sz="2800" dirty="0" err="1">
                <a:solidFill>
                  <a:srgbClr val="000000"/>
                </a:solidFill>
              </a:rPr>
              <a:t>serveervak</a:t>
            </a:r>
            <a:r>
              <a:rPr lang="nl-NL" sz="2800" dirty="0">
                <a:solidFill>
                  <a:srgbClr val="000000"/>
                </a:solidFill>
              </a:rPr>
              <a:t>. </a:t>
            </a:r>
          </a:p>
          <a:p>
            <a:endParaRPr lang="nl-NL" sz="2800" dirty="0">
              <a:solidFill>
                <a:srgbClr val="000000"/>
              </a:solidFill>
            </a:endParaRPr>
          </a:p>
          <a:p>
            <a:r>
              <a:rPr lang="nl-NL" sz="2800" dirty="0">
                <a:solidFill>
                  <a:srgbClr val="000000"/>
                </a:solidFill>
              </a:rPr>
              <a:t>Bij alle oneven punten wordt geserveerd vanuit het linker </a:t>
            </a:r>
            <a:r>
              <a:rPr lang="nl-NL" sz="2800" dirty="0" err="1">
                <a:solidFill>
                  <a:srgbClr val="000000"/>
                </a:solidFill>
              </a:rPr>
              <a:t>serveervak</a:t>
            </a:r>
            <a:r>
              <a:rPr lang="nl-NL" sz="2800" dirty="0">
                <a:solidFill>
                  <a:srgbClr val="000000"/>
                </a:solidFill>
              </a:rPr>
              <a:t>. </a:t>
            </a:r>
          </a:p>
          <a:p>
            <a:endParaRPr lang="nl-NL" sz="2800" dirty="0">
              <a:solidFill>
                <a:srgbClr val="000000"/>
              </a:solidFill>
            </a:endParaRPr>
          </a:p>
          <a:p>
            <a:r>
              <a:rPr lang="nl-NL" sz="2800" dirty="0">
                <a:solidFill>
                  <a:srgbClr val="000000"/>
                </a:solidFill>
              </a:rPr>
              <a:t>Na iedere score vindt de service plaats vanuit het naastliggende </a:t>
            </a:r>
            <a:r>
              <a:rPr lang="nl-NL" sz="2800" dirty="0" err="1">
                <a:solidFill>
                  <a:srgbClr val="000000"/>
                </a:solidFill>
              </a:rPr>
              <a:t>serveervak</a:t>
            </a:r>
            <a:r>
              <a:rPr lang="nl-NL" sz="2800" dirty="0">
                <a:solidFill>
                  <a:srgbClr val="000000"/>
                </a:solidFill>
              </a:rPr>
              <a:t>.</a:t>
            </a:r>
          </a:p>
        </p:txBody>
      </p:sp>
    </p:spTree>
    <p:extLst>
      <p:ext uri="{BB962C8B-B14F-4D97-AF65-F5344CB8AC3E}">
        <p14:creationId xmlns:p14="http://schemas.microsoft.com/office/powerpoint/2010/main" val="20798229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a:extLst>
              <a:ext uri="{FF2B5EF4-FFF2-40B4-BE49-F238E27FC236}">
                <a16:creationId xmlns:a16="http://schemas.microsoft.com/office/drawing/2014/main" id="{1581CC3C-3D37-4401-B5E3-F85CA6B89017}"/>
              </a:ext>
            </a:extLst>
          </p:cNvPr>
          <p:cNvSpPr txBox="1"/>
          <p:nvPr/>
        </p:nvSpPr>
        <p:spPr>
          <a:xfrm>
            <a:off x="1162050" y="254497"/>
            <a:ext cx="8201025" cy="769441"/>
          </a:xfrm>
          <a:prstGeom prst="rect">
            <a:avLst/>
          </a:prstGeom>
          <a:noFill/>
        </p:spPr>
        <p:txBody>
          <a:bodyPr wrap="square" rtlCol="0">
            <a:spAutoFit/>
          </a:bodyPr>
          <a:lstStyle/>
          <a:p>
            <a:r>
              <a:rPr lang="nl-NL" sz="4400" dirty="0"/>
              <a:t>Spelregels van badminton - service</a:t>
            </a:r>
          </a:p>
        </p:txBody>
      </p:sp>
      <p:sp>
        <p:nvSpPr>
          <p:cNvPr id="8" name="Tijdelijke aanduiding voor inhoud 8">
            <a:extLst>
              <a:ext uri="{FF2B5EF4-FFF2-40B4-BE49-F238E27FC236}">
                <a16:creationId xmlns:a16="http://schemas.microsoft.com/office/drawing/2014/main" id="{27E7BA12-628C-4E41-B030-3A7A37606840}"/>
              </a:ext>
            </a:extLst>
          </p:cNvPr>
          <p:cNvSpPr txBox="1">
            <a:spLocks/>
          </p:cNvSpPr>
          <p:nvPr/>
        </p:nvSpPr>
        <p:spPr>
          <a:xfrm>
            <a:off x="2284698" y="1059210"/>
            <a:ext cx="7282291" cy="36557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nl-NL" sz="1200" dirty="0"/>
              <a:t>https://www.badminton.nl/uploads/documents/Badminton-spelen/Beknopte-spelregels.pdf</a:t>
            </a:r>
          </a:p>
        </p:txBody>
      </p:sp>
      <p:sp>
        <p:nvSpPr>
          <p:cNvPr id="9" name="Rechthoek 8">
            <a:extLst>
              <a:ext uri="{FF2B5EF4-FFF2-40B4-BE49-F238E27FC236}">
                <a16:creationId xmlns:a16="http://schemas.microsoft.com/office/drawing/2014/main" id="{EA6914DB-B4C1-4794-838F-AF311889C40F}"/>
              </a:ext>
            </a:extLst>
          </p:cNvPr>
          <p:cNvSpPr/>
          <p:nvPr/>
        </p:nvSpPr>
        <p:spPr>
          <a:xfrm>
            <a:off x="1162050" y="2089164"/>
            <a:ext cx="10380349" cy="3108543"/>
          </a:xfrm>
          <a:prstGeom prst="rect">
            <a:avLst/>
          </a:prstGeom>
        </p:spPr>
        <p:txBody>
          <a:bodyPr wrap="square">
            <a:spAutoFit/>
          </a:bodyPr>
          <a:lstStyle/>
          <a:p>
            <a:r>
              <a:rPr lang="nl-NL" sz="2800" dirty="0"/>
              <a:t>Een service is goed als:</a:t>
            </a:r>
          </a:p>
          <a:p>
            <a:endParaRPr lang="nl-NL" sz="2800" dirty="0"/>
          </a:p>
          <a:p>
            <a:pPr marL="457200" indent="-457200">
              <a:buFont typeface="Arial" panose="020B0604020202020204" pitchFamily="34" charset="0"/>
              <a:buChar char="•"/>
            </a:pPr>
            <a:r>
              <a:rPr lang="nl-NL" sz="2800" dirty="0"/>
              <a:t>De service onderhands geslagen wordt (racketblad wijst naar beneden)</a:t>
            </a:r>
          </a:p>
          <a:p>
            <a:pPr marL="457200" indent="-457200">
              <a:buFont typeface="Arial" panose="020B0604020202020204" pitchFamily="34" charset="0"/>
              <a:buChar char="•"/>
            </a:pPr>
            <a:r>
              <a:rPr lang="nl-NL" sz="2800" dirty="0"/>
              <a:t>De service diagonaal in het juiste </a:t>
            </a:r>
            <a:r>
              <a:rPr lang="nl-NL" sz="2800" dirty="0" err="1"/>
              <a:t>speelvak</a:t>
            </a:r>
            <a:r>
              <a:rPr lang="nl-NL" sz="2800" dirty="0"/>
              <a:t> wordt gespeeld;</a:t>
            </a:r>
          </a:p>
          <a:p>
            <a:pPr marL="457200" indent="-457200">
              <a:buFont typeface="Arial" panose="020B0604020202020204" pitchFamily="34" charset="0"/>
              <a:buChar char="•"/>
            </a:pPr>
            <a:r>
              <a:rPr lang="nl-NL" sz="2800" dirty="0"/>
              <a:t>De serveerder niet op of tegen de lijnen staat</a:t>
            </a:r>
          </a:p>
          <a:p>
            <a:pPr marL="457200" indent="-457200">
              <a:buFont typeface="Arial" panose="020B0604020202020204" pitchFamily="34" charset="0"/>
              <a:buChar char="•"/>
            </a:pPr>
            <a:r>
              <a:rPr lang="nl-NL" sz="2800" dirty="0"/>
              <a:t>De serveerder met beide voeten op de grond staat.</a:t>
            </a:r>
          </a:p>
        </p:txBody>
      </p:sp>
    </p:spTree>
    <p:extLst>
      <p:ext uri="{BB962C8B-B14F-4D97-AF65-F5344CB8AC3E}">
        <p14:creationId xmlns:p14="http://schemas.microsoft.com/office/powerpoint/2010/main" val="12716305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a:extLst>
              <a:ext uri="{FF2B5EF4-FFF2-40B4-BE49-F238E27FC236}">
                <a16:creationId xmlns:a16="http://schemas.microsoft.com/office/drawing/2014/main" id="{1581CC3C-3D37-4401-B5E3-F85CA6B89017}"/>
              </a:ext>
            </a:extLst>
          </p:cNvPr>
          <p:cNvSpPr txBox="1"/>
          <p:nvPr/>
        </p:nvSpPr>
        <p:spPr>
          <a:xfrm>
            <a:off x="1162050" y="254497"/>
            <a:ext cx="8201025" cy="769441"/>
          </a:xfrm>
          <a:prstGeom prst="rect">
            <a:avLst/>
          </a:prstGeom>
          <a:noFill/>
        </p:spPr>
        <p:txBody>
          <a:bodyPr wrap="square" rtlCol="0">
            <a:spAutoFit/>
          </a:bodyPr>
          <a:lstStyle/>
          <a:p>
            <a:r>
              <a:rPr lang="nl-NL" sz="4400" dirty="0"/>
              <a:t>Spelregels van badminton - telling</a:t>
            </a:r>
          </a:p>
        </p:txBody>
      </p:sp>
      <p:sp>
        <p:nvSpPr>
          <p:cNvPr id="8" name="Tijdelijke aanduiding voor inhoud 8">
            <a:extLst>
              <a:ext uri="{FF2B5EF4-FFF2-40B4-BE49-F238E27FC236}">
                <a16:creationId xmlns:a16="http://schemas.microsoft.com/office/drawing/2014/main" id="{27E7BA12-628C-4E41-B030-3A7A37606840}"/>
              </a:ext>
            </a:extLst>
          </p:cNvPr>
          <p:cNvSpPr txBox="1">
            <a:spLocks/>
          </p:cNvSpPr>
          <p:nvPr/>
        </p:nvSpPr>
        <p:spPr>
          <a:xfrm>
            <a:off x="2284698" y="1059210"/>
            <a:ext cx="7282291" cy="36557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nl-NL" sz="1200" dirty="0"/>
              <a:t>https://www.badminton.nl/uploads/documents/Badminton-spelen/Beknopte-spelregels.pdf</a:t>
            </a:r>
          </a:p>
        </p:txBody>
      </p:sp>
      <p:sp>
        <p:nvSpPr>
          <p:cNvPr id="7" name="Rechthoek 6">
            <a:extLst>
              <a:ext uri="{FF2B5EF4-FFF2-40B4-BE49-F238E27FC236}">
                <a16:creationId xmlns:a16="http://schemas.microsoft.com/office/drawing/2014/main" id="{66C99C00-764A-4566-867A-DE29D3E7A616}"/>
              </a:ext>
            </a:extLst>
          </p:cNvPr>
          <p:cNvSpPr/>
          <p:nvPr/>
        </p:nvSpPr>
        <p:spPr>
          <a:xfrm>
            <a:off x="973451" y="2013314"/>
            <a:ext cx="10380349" cy="2246769"/>
          </a:xfrm>
          <a:prstGeom prst="rect">
            <a:avLst/>
          </a:prstGeom>
        </p:spPr>
        <p:txBody>
          <a:bodyPr wrap="square">
            <a:spAutoFit/>
          </a:bodyPr>
          <a:lstStyle/>
          <a:p>
            <a:r>
              <a:rPr lang="nl-NL" sz="2800" dirty="0">
                <a:solidFill>
                  <a:srgbClr val="000000"/>
                </a:solidFill>
              </a:rPr>
              <a:t>Elk punt is ook echt een punt. De wedstrijd gaat om 2 gewonnen games tot 21 punten. </a:t>
            </a:r>
          </a:p>
          <a:p>
            <a:r>
              <a:rPr lang="nl-NL" sz="2800" dirty="0">
                <a:solidFill>
                  <a:srgbClr val="000000"/>
                </a:solidFill>
              </a:rPr>
              <a:t>Er moet worden gewonnen met een verschil van 2 punten tot een maximum van 30. </a:t>
            </a:r>
          </a:p>
          <a:p>
            <a:r>
              <a:rPr lang="nl-NL" sz="2800" dirty="0">
                <a:solidFill>
                  <a:srgbClr val="000000"/>
                </a:solidFill>
              </a:rPr>
              <a:t>Dus wie als eerste de 30 bereikt heeft de game gewonnen.</a:t>
            </a:r>
          </a:p>
        </p:txBody>
      </p:sp>
    </p:spTree>
    <p:extLst>
      <p:ext uri="{BB962C8B-B14F-4D97-AF65-F5344CB8AC3E}">
        <p14:creationId xmlns:p14="http://schemas.microsoft.com/office/powerpoint/2010/main" val="7531424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a:extLst>
              <a:ext uri="{FF2B5EF4-FFF2-40B4-BE49-F238E27FC236}">
                <a16:creationId xmlns:a16="http://schemas.microsoft.com/office/drawing/2014/main" id="{1581CC3C-3D37-4401-B5E3-F85CA6B89017}"/>
              </a:ext>
            </a:extLst>
          </p:cNvPr>
          <p:cNvSpPr txBox="1"/>
          <p:nvPr/>
        </p:nvSpPr>
        <p:spPr>
          <a:xfrm>
            <a:off x="1162050" y="254497"/>
            <a:ext cx="8201025" cy="769441"/>
          </a:xfrm>
          <a:prstGeom prst="rect">
            <a:avLst/>
          </a:prstGeom>
          <a:noFill/>
        </p:spPr>
        <p:txBody>
          <a:bodyPr wrap="square" rtlCol="0">
            <a:spAutoFit/>
          </a:bodyPr>
          <a:lstStyle/>
          <a:p>
            <a:r>
              <a:rPr lang="nl-NL" sz="4400" dirty="0"/>
              <a:t>Spelregels van badminton - telling</a:t>
            </a:r>
          </a:p>
        </p:txBody>
      </p:sp>
      <p:sp>
        <p:nvSpPr>
          <p:cNvPr id="8" name="Tijdelijke aanduiding voor inhoud 8">
            <a:extLst>
              <a:ext uri="{FF2B5EF4-FFF2-40B4-BE49-F238E27FC236}">
                <a16:creationId xmlns:a16="http://schemas.microsoft.com/office/drawing/2014/main" id="{27E7BA12-628C-4E41-B030-3A7A37606840}"/>
              </a:ext>
            </a:extLst>
          </p:cNvPr>
          <p:cNvSpPr txBox="1">
            <a:spLocks/>
          </p:cNvSpPr>
          <p:nvPr/>
        </p:nvSpPr>
        <p:spPr>
          <a:xfrm>
            <a:off x="2284698" y="1059210"/>
            <a:ext cx="7282291" cy="36557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nl-NL" sz="1200" dirty="0"/>
              <a:t>https://www.badminton.nl/uploads/documents/Badminton-spelen/Beknopte-spelregels.pdf</a:t>
            </a:r>
          </a:p>
        </p:txBody>
      </p:sp>
      <p:sp>
        <p:nvSpPr>
          <p:cNvPr id="7" name="Rechthoek 6">
            <a:extLst>
              <a:ext uri="{FF2B5EF4-FFF2-40B4-BE49-F238E27FC236}">
                <a16:creationId xmlns:a16="http://schemas.microsoft.com/office/drawing/2014/main" id="{66C99C00-764A-4566-867A-DE29D3E7A616}"/>
              </a:ext>
            </a:extLst>
          </p:cNvPr>
          <p:cNvSpPr/>
          <p:nvPr/>
        </p:nvSpPr>
        <p:spPr>
          <a:xfrm>
            <a:off x="973451" y="2013314"/>
            <a:ext cx="10380349" cy="3539430"/>
          </a:xfrm>
          <a:prstGeom prst="rect">
            <a:avLst/>
          </a:prstGeom>
        </p:spPr>
        <p:txBody>
          <a:bodyPr wrap="square">
            <a:spAutoFit/>
          </a:bodyPr>
          <a:lstStyle/>
          <a:p>
            <a:r>
              <a:rPr lang="nl-NL" sz="2800" dirty="0">
                <a:solidFill>
                  <a:srgbClr val="000000"/>
                </a:solidFill>
              </a:rPr>
              <a:t>Je scoort een punt als:</a:t>
            </a:r>
          </a:p>
          <a:p>
            <a:endParaRPr lang="nl-NL" sz="2800" dirty="0">
              <a:solidFill>
                <a:srgbClr val="000000"/>
              </a:solidFill>
            </a:endParaRPr>
          </a:p>
          <a:p>
            <a:pPr marL="342900" indent="-342900">
              <a:buFont typeface="Arial" panose="020B0604020202020204" pitchFamily="34" charset="0"/>
              <a:buChar char="•"/>
            </a:pPr>
            <a:r>
              <a:rPr lang="nl-NL" sz="2800" dirty="0">
                <a:solidFill>
                  <a:srgbClr val="000000"/>
                </a:solidFill>
              </a:rPr>
              <a:t>Als je de shuttle in het speelveld van de tegenstander op de grond slaat.</a:t>
            </a:r>
          </a:p>
          <a:p>
            <a:pPr marL="342900" indent="-342900">
              <a:buFont typeface="Arial" panose="020B0604020202020204" pitchFamily="34" charset="0"/>
              <a:buChar char="•"/>
            </a:pPr>
            <a:r>
              <a:rPr lang="nl-NL" sz="2800" dirty="0">
                <a:solidFill>
                  <a:srgbClr val="000000"/>
                </a:solidFill>
              </a:rPr>
              <a:t>Als de tegenstander de shuttle in het net, onder het net, tegen het plafond of zijmuren of buiten jouw speelveld slaat.</a:t>
            </a:r>
          </a:p>
          <a:p>
            <a:pPr marL="342900" indent="-342900">
              <a:buFont typeface="Arial" panose="020B0604020202020204" pitchFamily="34" charset="0"/>
              <a:buChar char="•"/>
            </a:pPr>
            <a:r>
              <a:rPr lang="nl-NL" sz="2800" dirty="0">
                <a:solidFill>
                  <a:srgbClr val="000000"/>
                </a:solidFill>
              </a:rPr>
              <a:t>Als de tegenstander de shuttle slaat voordat deze over het net is.</a:t>
            </a:r>
          </a:p>
          <a:p>
            <a:pPr marL="342900" indent="-342900">
              <a:buFont typeface="Arial" panose="020B0604020202020204" pitchFamily="34" charset="0"/>
              <a:buChar char="•"/>
            </a:pPr>
            <a:r>
              <a:rPr lang="nl-NL" sz="2800" dirty="0">
                <a:solidFill>
                  <a:srgbClr val="000000"/>
                </a:solidFill>
              </a:rPr>
              <a:t>Als de tegenstander de shuttle twee maal achter elkaar raakt.</a:t>
            </a:r>
          </a:p>
        </p:txBody>
      </p:sp>
    </p:spTree>
    <p:extLst>
      <p:ext uri="{BB962C8B-B14F-4D97-AF65-F5344CB8AC3E}">
        <p14:creationId xmlns:p14="http://schemas.microsoft.com/office/powerpoint/2010/main" val="40513421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0DAF11BE-8253-472A-8AC0-A976270B956B}"/>
              </a:ext>
            </a:extLst>
          </p:cNvPr>
          <p:cNvSpPr/>
          <p:nvPr/>
        </p:nvSpPr>
        <p:spPr>
          <a:xfrm>
            <a:off x="1059836" y="1778361"/>
            <a:ext cx="8674767" cy="42586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10" name="Picture 4" descr="Afbeeldingsresultaat voor badmintonracket">
            <a:extLst>
              <a:ext uri="{FF2B5EF4-FFF2-40B4-BE49-F238E27FC236}">
                <a16:creationId xmlns:a16="http://schemas.microsoft.com/office/drawing/2014/main" id="{EC2C058C-A237-4CFA-AD12-1F82DD59616C}"/>
              </a:ext>
            </a:extLst>
          </p:cNvPr>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3198071" y="2103149"/>
            <a:ext cx="5795858" cy="3935701"/>
          </a:xfrm>
          <a:prstGeom prst="rect">
            <a:avLst/>
          </a:prstGeom>
          <a:noFill/>
          <a:extLst>
            <a:ext uri="{909E8E84-426E-40DD-AFC4-6F175D3DCCD1}">
              <a14:hiddenFill xmlns:a14="http://schemas.microsoft.com/office/drawing/2010/main">
                <a:solidFill>
                  <a:srgbClr val="FFFFFF"/>
                </a:solidFill>
              </a14:hiddenFill>
            </a:ext>
          </a:extLst>
        </p:spPr>
      </p:pic>
      <p:sp>
        <p:nvSpPr>
          <p:cNvPr id="2" name="Tekstvak 1">
            <a:extLst>
              <a:ext uri="{FF2B5EF4-FFF2-40B4-BE49-F238E27FC236}">
                <a16:creationId xmlns:a16="http://schemas.microsoft.com/office/drawing/2014/main" id="{1581CC3C-3D37-4401-B5E3-F85CA6B89017}"/>
              </a:ext>
            </a:extLst>
          </p:cNvPr>
          <p:cNvSpPr txBox="1"/>
          <p:nvPr/>
        </p:nvSpPr>
        <p:spPr>
          <a:xfrm>
            <a:off x="1162050" y="254497"/>
            <a:ext cx="8801100" cy="769441"/>
          </a:xfrm>
          <a:prstGeom prst="rect">
            <a:avLst/>
          </a:prstGeom>
          <a:noFill/>
        </p:spPr>
        <p:txBody>
          <a:bodyPr wrap="square" rtlCol="0">
            <a:spAutoFit/>
          </a:bodyPr>
          <a:lstStyle/>
          <a:p>
            <a:r>
              <a:rPr lang="nl-NL" sz="4400" dirty="0"/>
              <a:t>Badminton - materiaal</a:t>
            </a:r>
          </a:p>
        </p:txBody>
      </p:sp>
      <p:pic>
        <p:nvPicPr>
          <p:cNvPr id="9" name="Picture 12" descr="Afbeeldingsresultaat voor shuttle badminton">
            <a:extLst>
              <a:ext uri="{FF2B5EF4-FFF2-40B4-BE49-F238E27FC236}">
                <a16:creationId xmlns:a16="http://schemas.microsoft.com/office/drawing/2014/main" id="{14CCD12B-5025-4DA7-AC2F-DBBA28F3136F}"/>
              </a:ext>
            </a:extLst>
          </p:cNvPr>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1059836" y="3655724"/>
            <a:ext cx="2381250" cy="238125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descr="Afbeeldingsresultaat voor shuttle badminton">
            <a:extLst>
              <a:ext uri="{FF2B5EF4-FFF2-40B4-BE49-F238E27FC236}">
                <a16:creationId xmlns:a16="http://schemas.microsoft.com/office/drawing/2014/main" id="{97E2CEF2-3D0E-42BB-BC32-0797D734A00C}"/>
              </a:ext>
            </a:extLst>
          </p:cNvPr>
          <p:cNvPicPr>
            <a:picLocks noChangeAspect="1" noChangeArrowheads="1"/>
          </p:cNvPicPr>
          <p:nvPr/>
        </p:nvPicPr>
        <p:blipFill>
          <a:blip r:embed="rId4" cstate="screen">
            <a:extLst>
              <a:ext uri="{28A0092B-C50C-407E-A947-70E740481C1C}">
                <a14:useLocalDpi xmlns:a14="http://schemas.microsoft.com/office/drawing/2010/main"/>
              </a:ext>
            </a:extLst>
          </a:blip>
          <a:srcRect/>
          <a:stretch>
            <a:fillRect/>
          </a:stretch>
        </p:blipFill>
        <p:spPr bwMode="auto">
          <a:xfrm>
            <a:off x="7600432" y="1778361"/>
            <a:ext cx="2134171" cy="21341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460825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a:extLst>
              <a:ext uri="{FF2B5EF4-FFF2-40B4-BE49-F238E27FC236}">
                <a16:creationId xmlns:a16="http://schemas.microsoft.com/office/drawing/2014/main" id="{1581CC3C-3D37-4401-B5E3-F85CA6B89017}"/>
              </a:ext>
            </a:extLst>
          </p:cNvPr>
          <p:cNvSpPr txBox="1"/>
          <p:nvPr/>
        </p:nvSpPr>
        <p:spPr>
          <a:xfrm>
            <a:off x="1162050" y="254497"/>
            <a:ext cx="8801100" cy="769441"/>
          </a:xfrm>
          <a:prstGeom prst="rect">
            <a:avLst/>
          </a:prstGeom>
          <a:noFill/>
        </p:spPr>
        <p:txBody>
          <a:bodyPr wrap="square" rtlCol="0">
            <a:spAutoFit/>
          </a:bodyPr>
          <a:lstStyle/>
          <a:p>
            <a:r>
              <a:rPr lang="nl-NL" sz="4400" dirty="0"/>
              <a:t>Badminton - materiaal</a:t>
            </a:r>
          </a:p>
        </p:txBody>
      </p:sp>
      <p:sp>
        <p:nvSpPr>
          <p:cNvPr id="3" name="Rechthoek 2">
            <a:extLst>
              <a:ext uri="{FF2B5EF4-FFF2-40B4-BE49-F238E27FC236}">
                <a16:creationId xmlns:a16="http://schemas.microsoft.com/office/drawing/2014/main" id="{5F07FC0D-BCF7-4B54-8D20-5C3F2BC33BAF}"/>
              </a:ext>
            </a:extLst>
          </p:cNvPr>
          <p:cNvSpPr/>
          <p:nvPr/>
        </p:nvSpPr>
        <p:spPr>
          <a:xfrm>
            <a:off x="1162050" y="2044005"/>
            <a:ext cx="10544175" cy="1384995"/>
          </a:xfrm>
          <a:prstGeom prst="rect">
            <a:avLst/>
          </a:prstGeom>
        </p:spPr>
        <p:txBody>
          <a:bodyPr wrap="square">
            <a:spAutoFit/>
          </a:bodyPr>
          <a:lstStyle/>
          <a:p>
            <a:pPr>
              <a:buSzPct val="100000"/>
              <a:buBlip>
                <a:blip r:embed="rId2"/>
              </a:buBlip>
            </a:pPr>
            <a:r>
              <a:rPr lang="nl-NL" sz="2800" dirty="0"/>
              <a:t>Het gewicht van een shuttle moet tussen 4,47 en 5,50 gram zijn</a:t>
            </a:r>
          </a:p>
          <a:p>
            <a:pPr>
              <a:buSzPct val="100000"/>
              <a:buBlip>
                <a:blip r:embed="rId2"/>
              </a:buBlip>
            </a:pPr>
            <a:r>
              <a:rPr lang="nl-NL" sz="2800" dirty="0"/>
              <a:t>En de lengte van de veertjes moet tussen de 62 tot 70 mm lang zijn</a:t>
            </a:r>
          </a:p>
          <a:p>
            <a:pPr>
              <a:buSzPct val="100000"/>
              <a:buBlip>
                <a:blip r:embed="rId2"/>
              </a:buBlip>
            </a:pPr>
            <a:r>
              <a:rPr lang="nl-NL" sz="2800" dirty="0"/>
              <a:t>Er zijn 2 soorten shuttles nylon en veren</a:t>
            </a:r>
          </a:p>
        </p:txBody>
      </p:sp>
      <p:pic>
        <p:nvPicPr>
          <p:cNvPr id="13" name="Picture 2">
            <a:extLst>
              <a:ext uri="{FF2B5EF4-FFF2-40B4-BE49-F238E27FC236}">
                <a16:creationId xmlns:a16="http://schemas.microsoft.com/office/drawing/2014/main" id="{8AEE5C3E-8BC4-4EF7-88B7-862EE7BEF54C}"/>
              </a:ext>
            </a:extLst>
          </p:cNvPr>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4191000" y="4056757"/>
            <a:ext cx="1905000" cy="154305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w="9525">
                <a:solidFill>
                  <a:schemeClr val="tx1"/>
                </a:solidFill>
                <a:miter lim="800000"/>
                <a:headEnd/>
                <a:tailEnd/>
              </a14:hiddenLine>
            </a:ext>
          </a:extLst>
        </p:spPr>
      </p:pic>
      <p:pic>
        <p:nvPicPr>
          <p:cNvPr id="14" name="Picture 3">
            <a:extLst>
              <a:ext uri="{FF2B5EF4-FFF2-40B4-BE49-F238E27FC236}">
                <a16:creationId xmlns:a16="http://schemas.microsoft.com/office/drawing/2014/main" id="{97C947B8-2449-4F49-9D1F-61952E9E3B4E}"/>
              </a:ext>
            </a:extLst>
          </p:cNvPr>
          <p:cNvPicPr>
            <a:picLocks noChangeAspect="1" noChangeArrowheads="1"/>
          </p:cNvPicPr>
          <p:nvPr/>
        </p:nvPicPr>
        <p:blipFill>
          <a:blip r:embed="rId4">
            <a:extLst>
              <a:ext uri="{28A0092B-C50C-407E-A947-70E740481C1C}">
                <a14:useLocalDpi xmlns:a14="http://schemas.microsoft.com/office/drawing/2010/main"/>
              </a:ext>
            </a:extLst>
          </a:blip>
          <a:srcRect/>
          <a:stretch>
            <a:fillRect/>
          </a:stretch>
        </p:blipFill>
        <p:spPr bwMode="auto">
          <a:xfrm>
            <a:off x="6563494" y="4056757"/>
            <a:ext cx="1905000" cy="154305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20230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down)">
                                      <p:cBhvr>
                                        <p:cTn id="7" dur="580">
                                          <p:stCondLst>
                                            <p:cond delay="0"/>
                                          </p:stCondLst>
                                        </p:cTn>
                                        <p:tgtEl>
                                          <p:spTgt spid="14"/>
                                        </p:tgtEl>
                                      </p:cBhvr>
                                    </p:animEffect>
                                    <p:anim calcmode="lin" valueType="num">
                                      <p:cBhvr>
                                        <p:cTn id="8" dur="1822" tmFilter="0,0; 0.14,0.36; 0.43,0.73; 0.71,0.91; 1.0,1.0">
                                          <p:stCondLst>
                                            <p:cond delay="0"/>
                                          </p:stCondLst>
                                        </p:cTn>
                                        <p:tgtEl>
                                          <p:spTgt spid="1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4"/>
                                        </p:tgtEl>
                                        <p:attrNameLst>
                                          <p:attrName>ppt_y</p:attrName>
                                        </p:attrNameLst>
                                      </p:cBhvr>
                                      <p:tavLst>
                                        <p:tav tm="0" fmla="#ppt_y-sin(pi*$)/81">
                                          <p:val>
                                            <p:fltVal val="0"/>
                                          </p:val>
                                        </p:tav>
                                        <p:tav tm="100000">
                                          <p:val>
                                            <p:fltVal val="1"/>
                                          </p:val>
                                        </p:tav>
                                      </p:tavLst>
                                    </p:anim>
                                    <p:animScale>
                                      <p:cBhvr>
                                        <p:cTn id="13" dur="26">
                                          <p:stCondLst>
                                            <p:cond delay="650"/>
                                          </p:stCondLst>
                                        </p:cTn>
                                        <p:tgtEl>
                                          <p:spTgt spid="14"/>
                                        </p:tgtEl>
                                      </p:cBhvr>
                                      <p:to x="100000" y="60000"/>
                                    </p:animScale>
                                    <p:animScale>
                                      <p:cBhvr>
                                        <p:cTn id="14" dur="166" decel="50000">
                                          <p:stCondLst>
                                            <p:cond delay="676"/>
                                          </p:stCondLst>
                                        </p:cTn>
                                        <p:tgtEl>
                                          <p:spTgt spid="14"/>
                                        </p:tgtEl>
                                      </p:cBhvr>
                                      <p:to x="100000" y="100000"/>
                                    </p:animScale>
                                    <p:animScale>
                                      <p:cBhvr>
                                        <p:cTn id="15" dur="26">
                                          <p:stCondLst>
                                            <p:cond delay="1312"/>
                                          </p:stCondLst>
                                        </p:cTn>
                                        <p:tgtEl>
                                          <p:spTgt spid="14"/>
                                        </p:tgtEl>
                                      </p:cBhvr>
                                      <p:to x="100000" y="80000"/>
                                    </p:animScale>
                                    <p:animScale>
                                      <p:cBhvr>
                                        <p:cTn id="16" dur="166" decel="50000">
                                          <p:stCondLst>
                                            <p:cond delay="1338"/>
                                          </p:stCondLst>
                                        </p:cTn>
                                        <p:tgtEl>
                                          <p:spTgt spid="14"/>
                                        </p:tgtEl>
                                      </p:cBhvr>
                                      <p:to x="100000" y="100000"/>
                                    </p:animScale>
                                    <p:animScale>
                                      <p:cBhvr>
                                        <p:cTn id="17" dur="26">
                                          <p:stCondLst>
                                            <p:cond delay="1642"/>
                                          </p:stCondLst>
                                        </p:cTn>
                                        <p:tgtEl>
                                          <p:spTgt spid="14"/>
                                        </p:tgtEl>
                                      </p:cBhvr>
                                      <p:to x="100000" y="90000"/>
                                    </p:animScale>
                                    <p:animScale>
                                      <p:cBhvr>
                                        <p:cTn id="18" dur="166" decel="50000">
                                          <p:stCondLst>
                                            <p:cond delay="1668"/>
                                          </p:stCondLst>
                                        </p:cTn>
                                        <p:tgtEl>
                                          <p:spTgt spid="14"/>
                                        </p:tgtEl>
                                      </p:cBhvr>
                                      <p:to x="100000" y="100000"/>
                                    </p:animScale>
                                    <p:animScale>
                                      <p:cBhvr>
                                        <p:cTn id="19" dur="26">
                                          <p:stCondLst>
                                            <p:cond delay="1808"/>
                                          </p:stCondLst>
                                        </p:cTn>
                                        <p:tgtEl>
                                          <p:spTgt spid="14"/>
                                        </p:tgtEl>
                                      </p:cBhvr>
                                      <p:to x="100000" y="95000"/>
                                    </p:animScale>
                                    <p:animScale>
                                      <p:cBhvr>
                                        <p:cTn id="20" dur="166" decel="50000">
                                          <p:stCondLst>
                                            <p:cond delay="1834"/>
                                          </p:stCondLst>
                                        </p:cTn>
                                        <p:tgtEl>
                                          <p:spTgt spid="14"/>
                                        </p:tgtEl>
                                      </p:cBhvr>
                                      <p:to x="100000" y="100000"/>
                                    </p:animScale>
                                  </p:childTnLst>
                                </p:cTn>
                              </p:par>
                              <p:par>
                                <p:cTn id="21" presetID="26" presetClass="entr" presetSubtype="0" fill="hold" nodeType="with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wipe(down)">
                                      <p:cBhvr>
                                        <p:cTn id="23" dur="580">
                                          <p:stCondLst>
                                            <p:cond delay="0"/>
                                          </p:stCondLst>
                                        </p:cTn>
                                        <p:tgtEl>
                                          <p:spTgt spid="13"/>
                                        </p:tgtEl>
                                      </p:cBhvr>
                                    </p:animEffect>
                                    <p:anim calcmode="lin" valueType="num">
                                      <p:cBhvr>
                                        <p:cTn id="24"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id="29" dur="26">
                                          <p:stCondLst>
                                            <p:cond delay="650"/>
                                          </p:stCondLst>
                                        </p:cTn>
                                        <p:tgtEl>
                                          <p:spTgt spid="13"/>
                                        </p:tgtEl>
                                      </p:cBhvr>
                                      <p:to x="100000" y="60000"/>
                                    </p:animScale>
                                    <p:animScale>
                                      <p:cBhvr>
                                        <p:cTn id="30" dur="166" decel="50000">
                                          <p:stCondLst>
                                            <p:cond delay="676"/>
                                          </p:stCondLst>
                                        </p:cTn>
                                        <p:tgtEl>
                                          <p:spTgt spid="13"/>
                                        </p:tgtEl>
                                      </p:cBhvr>
                                      <p:to x="100000" y="100000"/>
                                    </p:animScale>
                                    <p:animScale>
                                      <p:cBhvr>
                                        <p:cTn id="31" dur="26">
                                          <p:stCondLst>
                                            <p:cond delay="1312"/>
                                          </p:stCondLst>
                                        </p:cTn>
                                        <p:tgtEl>
                                          <p:spTgt spid="13"/>
                                        </p:tgtEl>
                                      </p:cBhvr>
                                      <p:to x="100000" y="80000"/>
                                    </p:animScale>
                                    <p:animScale>
                                      <p:cBhvr>
                                        <p:cTn id="32" dur="166" decel="50000">
                                          <p:stCondLst>
                                            <p:cond delay="1338"/>
                                          </p:stCondLst>
                                        </p:cTn>
                                        <p:tgtEl>
                                          <p:spTgt spid="13"/>
                                        </p:tgtEl>
                                      </p:cBhvr>
                                      <p:to x="100000" y="100000"/>
                                    </p:animScale>
                                    <p:animScale>
                                      <p:cBhvr>
                                        <p:cTn id="33" dur="26">
                                          <p:stCondLst>
                                            <p:cond delay="1642"/>
                                          </p:stCondLst>
                                        </p:cTn>
                                        <p:tgtEl>
                                          <p:spTgt spid="13"/>
                                        </p:tgtEl>
                                      </p:cBhvr>
                                      <p:to x="100000" y="90000"/>
                                    </p:animScale>
                                    <p:animScale>
                                      <p:cBhvr>
                                        <p:cTn id="34" dur="166" decel="50000">
                                          <p:stCondLst>
                                            <p:cond delay="1668"/>
                                          </p:stCondLst>
                                        </p:cTn>
                                        <p:tgtEl>
                                          <p:spTgt spid="13"/>
                                        </p:tgtEl>
                                      </p:cBhvr>
                                      <p:to x="100000" y="100000"/>
                                    </p:animScale>
                                    <p:animScale>
                                      <p:cBhvr>
                                        <p:cTn id="35" dur="26">
                                          <p:stCondLst>
                                            <p:cond delay="1808"/>
                                          </p:stCondLst>
                                        </p:cTn>
                                        <p:tgtEl>
                                          <p:spTgt spid="13"/>
                                        </p:tgtEl>
                                      </p:cBhvr>
                                      <p:to x="100000" y="95000"/>
                                    </p:animScale>
                                    <p:animScale>
                                      <p:cBhvr>
                                        <p:cTn id="36" dur="166" decel="50000">
                                          <p:stCondLst>
                                            <p:cond delay="1834"/>
                                          </p:stCondLst>
                                        </p:cTn>
                                        <p:tgtEl>
                                          <p:spTgt spid="1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a:extLst>
              <a:ext uri="{FF2B5EF4-FFF2-40B4-BE49-F238E27FC236}">
                <a16:creationId xmlns:a16="http://schemas.microsoft.com/office/drawing/2014/main" id="{1581CC3C-3D37-4401-B5E3-F85CA6B89017}"/>
              </a:ext>
            </a:extLst>
          </p:cNvPr>
          <p:cNvSpPr txBox="1"/>
          <p:nvPr/>
        </p:nvSpPr>
        <p:spPr>
          <a:xfrm>
            <a:off x="1162050" y="254497"/>
            <a:ext cx="8801100" cy="769441"/>
          </a:xfrm>
          <a:prstGeom prst="rect">
            <a:avLst/>
          </a:prstGeom>
          <a:noFill/>
        </p:spPr>
        <p:txBody>
          <a:bodyPr wrap="square" rtlCol="0">
            <a:spAutoFit/>
          </a:bodyPr>
          <a:lstStyle/>
          <a:p>
            <a:r>
              <a:rPr lang="nl-NL" sz="4400" dirty="0"/>
              <a:t>Badminton - materiaal</a:t>
            </a:r>
          </a:p>
        </p:txBody>
      </p:sp>
      <p:sp>
        <p:nvSpPr>
          <p:cNvPr id="3" name="Rechthoek 2">
            <a:extLst>
              <a:ext uri="{FF2B5EF4-FFF2-40B4-BE49-F238E27FC236}">
                <a16:creationId xmlns:a16="http://schemas.microsoft.com/office/drawing/2014/main" id="{5F07FC0D-BCF7-4B54-8D20-5C3F2BC33BAF}"/>
              </a:ext>
            </a:extLst>
          </p:cNvPr>
          <p:cNvSpPr/>
          <p:nvPr/>
        </p:nvSpPr>
        <p:spPr>
          <a:xfrm>
            <a:off x="1162050" y="1379101"/>
            <a:ext cx="10544175" cy="4401205"/>
          </a:xfrm>
          <a:prstGeom prst="rect">
            <a:avLst/>
          </a:prstGeom>
        </p:spPr>
        <p:txBody>
          <a:bodyPr wrap="square">
            <a:spAutoFit/>
          </a:bodyPr>
          <a:lstStyle/>
          <a:p>
            <a:pPr>
              <a:buSzPct val="100000"/>
              <a:buBlip>
                <a:blip r:embed="rId2"/>
              </a:buBlip>
            </a:pPr>
            <a:r>
              <a:rPr lang="nl-NL" sz="2800" dirty="0"/>
              <a:t> Badminton  wordt gespeeld met een racket.</a:t>
            </a:r>
          </a:p>
          <a:p>
            <a:pPr>
              <a:buSzPct val="100000"/>
              <a:buBlip>
                <a:blip r:embed="rId2"/>
              </a:buBlip>
            </a:pPr>
            <a:r>
              <a:rPr lang="nl-NL" sz="2800" dirty="0"/>
              <a:t> Eerst was er een houten racket.</a:t>
            </a:r>
          </a:p>
          <a:p>
            <a:pPr marL="137160" indent="0">
              <a:buSzPct val="100000"/>
              <a:buNone/>
            </a:pPr>
            <a:endParaRPr lang="nl-NL" sz="2800" dirty="0"/>
          </a:p>
          <a:p>
            <a:pPr marL="137160" indent="0">
              <a:buSzPct val="100000"/>
              <a:buNone/>
            </a:pPr>
            <a:endParaRPr lang="nl-NL" sz="2800" dirty="0"/>
          </a:p>
          <a:p>
            <a:pPr marL="137160" indent="0">
              <a:buSzPct val="100000"/>
              <a:buNone/>
            </a:pPr>
            <a:endParaRPr lang="nl-NL" sz="2800" dirty="0"/>
          </a:p>
          <a:p>
            <a:pPr>
              <a:buSzPct val="100000"/>
            </a:pPr>
            <a:endParaRPr lang="nl-NL" sz="2800" dirty="0"/>
          </a:p>
          <a:p>
            <a:pPr>
              <a:buSzPct val="100000"/>
            </a:pPr>
            <a:endParaRPr lang="nl-NL" sz="2800" dirty="0"/>
          </a:p>
          <a:p>
            <a:pPr>
              <a:buSzPct val="100000"/>
              <a:buBlip>
                <a:blip r:embed="rId2"/>
              </a:buBlip>
            </a:pPr>
            <a:r>
              <a:rPr lang="nl-NL" sz="2800" dirty="0"/>
              <a:t> Na hout werd metaal gebruikt</a:t>
            </a:r>
          </a:p>
          <a:p>
            <a:pPr>
              <a:buSzPct val="100000"/>
              <a:buBlip>
                <a:blip r:embed="rId2"/>
              </a:buBlip>
            </a:pPr>
            <a:r>
              <a:rPr lang="nl-NL" sz="2800" dirty="0"/>
              <a:t> Maar ook aluminium.</a:t>
            </a:r>
          </a:p>
          <a:p>
            <a:pPr>
              <a:buSzPct val="100000"/>
              <a:buBlip>
                <a:blip r:embed="rId2"/>
              </a:buBlip>
            </a:pPr>
            <a:r>
              <a:rPr lang="nl-NL" sz="2800" dirty="0"/>
              <a:t> De huidige rackets worden gemaakt van carbon. </a:t>
            </a:r>
          </a:p>
        </p:txBody>
      </p:sp>
      <p:pic>
        <p:nvPicPr>
          <p:cNvPr id="7" name="Picture 2">
            <a:extLst>
              <a:ext uri="{FF2B5EF4-FFF2-40B4-BE49-F238E27FC236}">
                <a16:creationId xmlns:a16="http://schemas.microsoft.com/office/drawing/2014/main" id="{2FDC30C8-2249-4B2C-9B13-EDED57E2483B}"/>
              </a:ext>
            </a:extLst>
          </p:cNvPr>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6434137" y="2136781"/>
            <a:ext cx="2037606" cy="203760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w="9525">
                <a:solidFill>
                  <a:schemeClr val="tx1"/>
                </a:solidFill>
                <a:miter lim="800000"/>
                <a:headEnd/>
                <a:tailEnd/>
              </a14:hiddenLine>
            </a:ext>
          </a:extLst>
        </p:spPr>
      </p:pic>
      <p:pic>
        <p:nvPicPr>
          <p:cNvPr id="8" name="Picture 3">
            <a:extLst>
              <a:ext uri="{FF2B5EF4-FFF2-40B4-BE49-F238E27FC236}">
                <a16:creationId xmlns:a16="http://schemas.microsoft.com/office/drawing/2014/main" id="{B2A1C90B-D4B5-47C6-B22B-0F04D9776B44}"/>
              </a:ext>
            </a:extLst>
          </p:cNvPr>
          <p:cNvPicPr>
            <a:picLocks noChangeAspect="1" noChangeArrowheads="1"/>
          </p:cNvPicPr>
          <p:nvPr/>
        </p:nvPicPr>
        <p:blipFill>
          <a:blip r:embed="rId4" cstate="screen">
            <a:extLst>
              <a:ext uri="{28A0092B-C50C-407E-A947-70E740481C1C}">
                <a14:useLocalDpi xmlns:a14="http://schemas.microsoft.com/office/drawing/2010/main"/>
              </a:ext>
            </a:extLst>
          </a:blip>
          <a:srcRect/>
          <a:stretch>
            <a:fillRect/>
          </a:stretch>
        </p:blipFill>
        <p:spPr bwMode="auto">
          <a:xfrm>
            <a:off x="9349358" y="4542795"/>
            <a:ext cx="1872208" cy="187220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99485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1000"/>
                                        <p:tgtEl>
                                          <p:spTgt spid="8"/>
                                        </p:tgtEl>
                                      </p:cBhvr>
                                    </p:animEffect>
                                    <p:anim calcmode="lin" valueType="num">
                                      <p:cBhvr>
                                        <p:cTn id="14" dur="1000" fill="hold"/>
                                        <p:tgtEl>
                                          <p:spTgt spid="8"/>
                                        </p:tgtEl>
                                        <p:attrNameLst>
                                          <p:attrName>ppt_x</p:attrName>
                                        </p:attrNameLst>
                                      </p:cBhvr>
                                      <p:tavLst>
                                        <p:tav tm="0">
                                          <p:val>
                                            <p:strVal val="#ppt_x"/>
                                          </p:val>
                                        </p:tav>
                                        <p:tav tm="100000">
                                          <p:val>
                                            <p:strVal val="#ppt_x"/>
                                          </p:val>
                                        </p:tav>
                                      </p:tavLst>
                                    </p:anim>
                                    <p:anim calcmode="lin" valueType="num">
                                      <p:cBhvr>
                                        <p:cTn id="15"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a:extLst>
              <a:ext uri="{FF2B5EF4-FFF2-40B4-BE49-F238E27FC236}">
                <a16:creationId xmlns:a16="http://schemas.microsoft.com/office/drawing/2014/main" id="{1581CC3C-3D37-4401-B5E3-F85CA6B89017}"/>
              </a:ext>
            </a:extLst>
          </p:cNvPr>
          <p:cNvSpPr txBox="1"/>
          <p:nvPr/>
        </p:nvSpPr>
        <p:spPr>
          <a:xfrm>
            <a:off x="1162050" y="254497"/>
            <a:ext cx="8801100" cy="769441"/>
          </a:xfrm>
          <a:prstGeom prst="rect">
            <a:avLst/>
          </a:prstGeom>
          <a:noFill/>
        </p:spPr>
        <p:txBody>
          <a:bodyPr wrap="square" rtlCol="0">
            <a:spAutoFit/>
          </a:bodyPr>
          <a:lstStyle/>
          <a:p>
            <a:r>
              <a:rPr lang="nl-NL" sz="4400" dirty="0"/>
              <a:t>Leuke filmpjes van badminton</a:t>
            </a:r>
          </a:p>
        </p:txBody>
      </p:sp>
      <p:sp>
        <p:nvSpPr>
          <p:cNvPr id="7" name="Tijdelijke aanduiding voor inhoud 8">
            <a:extLst>
              <a:ext uri="{FF2B5EF4-FFF2-40B4-BE49-F238E27FC236}">
                <a16:creationId xmlns:a16="http://schemas.microsoft.com/office/drawing/2014/main" id="{5B21A4BA-A7EA-4262-AB9B-04CAC7D17DA0}"/>
              </a:ext>
            </a:extLst>
          </p:cNvPr>
          <p:cNvSpPr>
            <a:spLocks noGrp="1"/>
          </p:cNvSpPr>
          <p:nvPr>
            <p:ph idx="1"/>
          </p:nvPr>
        </p:nvSpPr>
        <p:spPr>
          <a:xfrm>
            <a:off x="1222872" y="1960562"/>
            <a:ext cx="9995677" cy="3861284"/>
          </a:xfrm>
        </p:spPr>
        <p:txBody>
          <a:bodyPr>
            <a:normAutofit fontScale="92500" lnSpcReduction="10000"/>
          </a:bodyPr>
          <a:lstStyle/>
          <a:p>
            <a:r>
              <a:rPr lang="nl-NL" dirty="0"/>
              <a:t>finale eredivisie 2017: </a:t>
            </a:r>
            <a:r>
              <a:rPr lang="nl-NL" u="sng" dirty="0">
                <a:hlinkClick r:id="rId2"/>
              </a:rPr>
              <a:t>https://youtu.be/4ZqmNaaMHiM</a:t>
            </a:r>
            <a:endParaRPr lang="nl-NL" dirty="0"/>
          </a:p>
          <a:p>
            <a:r>
              <a:rPr lang="en-US" dirty="0"/>
              <a:t>Kids games 2016: </a:t>
            </a:r>
            <a:r>
              <a:rPr lang="en-US" u="sng" dirty="0">
                <a:hlinkClick r:id="rId3"/>
              </a:rPr>
              <a:t>https://youtu.be/hSrAFGJ6uJ8</a:t>
            </a:r>
            <a:endParaRPr lang="nl-NL" dirty="0"/>
          </a:p>
          <a:p>
            <a:r>
              <a:rPr lang="en-US" dirty="0"/>
              <a:t>promo badminton Nederland: </a:t>
            </a:r>
            <a:r>
              <a:rPr lang="en-US" u="sng" dirty="0">
                <a:hlinkClick r:id="rId4"/>
              </a:rPr>
              <a:t>https://youtu.be/NayUEk5BGxI</a:t>
            </a:r>
            <a:endParaRPr lang="nl-NL" dirty="0"/>
          </a:p>
          <a:p>
            <a:r>
              <a:rPr lang="en-US" u="sng" dirty="0">
                <a:hlinkClick r:id="rId5"/>
              </a:rPr>
              <a:t>https://youtu.be/aEQVNTm_SwI</a:t>
            </a:r>
            <a:endParaRPr lang="nl-NL" dirty="0"/>
          </a:p>
          <a:p>
            <a:r>
              <a:rPr lang="en-US" dirty="0"/>
              <a:t>fastest Smashes: </a:t>
            </a:r>
            <a:r>
              <a:rPr lang="en-US" u="sng" dirty="0">
                <a:hlinkClick r:id="rId6"/>
              </a:rPr>
              <a:t>https://www.youtube.com/watch?v=jE-dgF6lAvo</a:t>
            </a:r>
            <a:endParaRPr lang="nl-NL" dirty="0"/>
          </a:p>
          <a:p>
            <a:r>
              <a:rPr lang="en-US" dirty="0"/>
              <a:t>25 badminton tricks: </a:t>
            </a:r>
            <a:r>
              <a:rPr lang="en-US" u="sng" dirty="0">
                <a:hlinkClick r:id="rId7"/>
              </a:rPr>
              <a:t>https://www.youtube.com/watch?v=h1lUXxdlKC4</a:t>
            </a:r>
            <a:endParaRPr lang="nl-NL" dirty="0"/>
          </a:p>
          <a:p>
            <a:r>
              <a:rPr lang="nl-NL" dirty="0"/>
              <a:t>badminton voor beginners: </a:t>
            </a:r>
            <a:r>
              <a:rPr lang="nl-NL" u="sng" dirty="0">
                <a:hlinkClick r:id="rId8"/>
              </a:rPr>
              <a:t>https://www.youtube.com/watch?v=1UIhKZCPMYM</a:t>
            </a:r>
            <a:endParaRPr lang="nl-NL" dirty="0"/>
          </a:p>
          <a:p>
            <a:r>
              <a:rPr lang="nl-NL" dirty="0"/>
              <a:t>langste rally single: </a:t>
            </a:r>
            <a:r>
              <a:rPr lang="nl-NL" u="sng" dirty="0">
                <a:hlinkClick r:id="rId9">
                  <a:extLst>
                    <a:ext uri="{A12FA001-AC4F-418D-AE19-62706E023703}">
                      <ahyp:hlinkClr xmlns:ahyp="http://schemas.microsoft.com/office/drawing/2018/hyperlinkcolor" val="tx"/>
                    </a:ext>
                  </a:extLst>
                </a:hlinkClick>
              </a:rPr>
              <a:t>https://www.youtube.com/watch?v=aFGLXYcKD2M</a:t>
            </a:r>
            <a:endParaRPr lang="nl-NL" dirty="0"/>
          </a:p>
          <a:p>
            <a:pPr marL="0" indent="0">
              <a:buNone/>
            </a:pPr>
            <a:endParaRPr lang="nl-NL" dirty="0"/>
          </a:p>
          <a:p>
            <a:pPr marL="0" indent="0">
              <a:buNone/>
            </a:pPr>
            <a:endParaRPr lang="nl-NL" dirty="0"/>
          </a:p>
        </p:txBody>
      </p:sp>
    </p:spTree>
    <p:extLst>
      <p:ext uri="{BB962C8B-B14F-4D97-AF65-F5344CB8AC3E}">
        <p14:creationId xmlns:p14="http://schemas.microsoft.com/office/powerpoint/2010/main" val="27384091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a:extLst>
              <a:ext uri="{FF2B5EF4-FFF2-40B4-BE49-F238E27FC236}">
                <a16:creationId xmlns:a16="http://schemas.microsoft.com/office/drawing/2014/main" id="{1581CC3C-3D37-4401-B5E3-F85CA6B89017}"/>
              </a:ext>
            </a:extLst>
          </p:cNvPr>
          <p:cNvSpPr txBox="1"/>
          <p:nvPr/>
        </p:nvSpPr>
        <p:spPr>
          <a:xfrm>
            <a:off x="1162049" y="254497"/>
            <a:ext cx="9315451" cy="769441"/>
          </a:xfrm>
          <a:prstGeom prst="rect">
            <a:avLst/>
          </a:prstGeom>
          <a:noFill/>
        </p:spPr>
        <p:txBody>
          <a:bodyPr wrap="square" rtlCol="0">
            <a:spAutoFit/>
          </a:bodyPr>
          <a:lstStyle/>
          <a:p>
            <a:r>
              <a:rPr lang="nl-NL" sz="4400" dirty="0"/>
              <a:t>Leuke weetjes van mijn badmintonclub</a:t>
            </a:r>
          </a:p>
        </p:txBody>
      </p:sp>
      <p:sp>
        <p:nvSpPr>
          <p:cNvPr id="8" name="Tijdelijke aanduiding voor inhoud 8">
            <a:extLst>
              <a:ext uri="{FF2B5EF4-FFF2-40B4-BE49-F238E27FC236}">
                <a16:creationId xmlns:a16="http://schemas.microsoft.com/office/drawing/2014/main" id="{E5C96E56-D44D-4477-B373-A308EE42A914}"/>
              </a:ext>
            </a:extLst>
          </p:cNvPr>
          <p:cNvSpPr txBox="1">
            <a:spLocks/>
          </p:cNvSpPr>
          <p:nvPr/>
        </p:nvSpPr>
        <p:spPr>
          <a:xfrm>
            <a:off x="1383030" y="2307642"/>
            <a:ext cx="10481310" cy="386128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nl-NL" dirty="0"/>
              <a:t>Badmintonvereniging Conquesto – vroeger </a:t>
            </a:r>
            <a:r>
              <a:rPr lang="nl-NL" dirty="0" err="1"/>
              <a:t>Aegis</a:t>
            </a:r>
            <a:r>
              <a:rPr lang="nl-NL" dirty="0"/>
              <a:t> en </a:t>
            </a:r>
            <a:r>
              <a:rPr lang="nl-NL" dirty="0" err="1"/>
              <a:t>Eridos</a:t>
            </a:r>
            <a:endParaRPr lang="nl-NL" dirty="0"/>
          </a:p>
          <a:p>
            <a:pPr marL="0" indent="0">
              <a:buFont typeface="Arial" panose="020B0604020202020204" pitchFamily="34" charset="0"/>
              <a:buNone/>
            </a:pPr>
            <a:r>
              <a:rPr lang="nl-NL" dirty="0"/>
              <a:t>Bijna 300 leden</a:t>
            </a:r>
          </a:p>
          <a:p>
            <a:pPr marL="0" indent="0">
              <a:buFont typeface="Arial" panose="020B0604020202020204" pitchFamily="34" charset="0"/>
              <a:buNone/>
            </a:pPr>
            <a:r>
              <a:rPr lang="nl-NL" dirty="0"/>
              <a:t>Bestaat sinds 1998</a:t>
            </a:r>
          </a:p>
          <a:p>
            <a:pPr marL="0" indent="0">
              <a:buFont typeface="Arial" panose="020B0604020202020204" pitchFamily="34" charset="0"/>
              <a:buNone/>
            </a:pPr>
            <a:r>
              <a:rPr lang="nl-NL" dirty="0"/>
              <a:t>Locatie Noord-Westerhal Zoetermeer</a:t>
            </a:r>
          </a:p>
          <a:p>
            <a:pPr marL="0" indent="0">
              <a:buNone/>
            </a:pPr>
            <a:endParaRPr lang="nl-NL" sz="2000" dirty="0"/>
          </a:p>
          <a:p>
            <a:pPr marL="0" indent="0">
              <a:buNone/>
            </a:pPr>
            <a:endParaRPr lang="nl-NL" sz="2000" dirty="0"/>
          </a:p>
          <a:p>
            <a:pPr marL="0" indent="0">
              <a:buNone/>
            </a:pPr>
            <a:r>
              <a:rPr lang="nl-NL" sz="2000" dirty="0"/>
              <a:t>Zie ook </a:t>
            </a:r>
            <a:r>
              <a:rPr lang="nl-NL" sz="2000" dirty="0">
                <a:hlinkClick r:id="rId2"/>
              </a:rPr>
              <a:t>www.conquesto.nl</a:t>
            </a:r>
            <a:endParaRPr lang="nl-NL" sz="2000" dirty="0"/>
          </a:p>
        </p:txBody>
      </p:sp>
    </p:spTree>
    <p:extLst>
      <p:ext uri="{BB962C8B-B14F-4D97-AF65-F5344CB8AC3E}">
        <p14:creationId xmlns:p14="http://schemas.microsoft.com/office/powerpoint/2010/main" val="17649356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a:extLst>
              <a:ext uri="{FF2B5EF4-FFF2-40B4-BE49-F238E27FC236}">
                <a16:creationId xmlns:a16="http://schemas.microsoft.com/office/drawing/2014/main" id="{1581CC3C-3D37-4401-B5E3-F85CA6B89017}"/>
              </a:ext>
            </a:extLst>
          </p:cNvPr>
          <p:cNvSpPr txBox="1"/>
          <p:nvPr/>
        </p:nvSpPr>
        <p:spPr>
          <a:xfrm>
            <a:off x="1162049" y="254497"/>
            <a:ext cx="9315451" cy="769441"/>
          </a:xfrm>
          <a:prstGeom prst="rect">
            <a:avLst/>
          </a:prstGeom>
          <a:noFill/>
        </p:spPr>
        <p:txBody>
          <a:bodyPr wrap="square" rtlCol="0">
            <a:spAutoFit/>
          </a:bodyPr>
          <a:lstStyle/>
          <a:p>
            <a:r>
              <a:rPr lang="nl-NL" sz="4400" dirty="0"/>
              <a:t>Leuke weetjes van mijn badmintonclub</a:t>
            </a:r>
          </a:p>
        </p:txBody>
      </p:sp>
      <p:sp>
        <p:nvSpPr>
          <p:cNvPr id="8" name="Tijdelijke aanduiding voor inhoud 8">
            <a:extLst>
              <a:ext uri="{FF2B5EF4-FFF2-40B4-BE49-F238E27FC236}">
                <a16:creationId xmlns:a16="http://schemas.microsoft.com/office/drawing/2014/main" id="{E5C96E56-D44D-4477-B373-A308EE42A914}"/>
              </a:ext>
            </a:extLst>
          </p:cNvPr>
          <p:cNvSpPr txBox="1">
            <a:spLocks/>
          </p:cNvSpPr>
          <p:nvPr/>
        </p:nvSpPr>
        <p:spPr>
          <a:xfrm>
            <a:off x="1383030" y="2307642"/>
            <a:ext cx="10481310" cy="386128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nl-NL" dirty="0"/>
              <a:t>Alle jeugd speelt op zaterdag.</a:t>
            </a:r>
          </a:p>
          <a:p>
            <a:pPr marL="0" indent="0">
              <a:buFont typeface="Arial" panose="020B0604020202020204" pitchFamily="34" charset="0"/>
              <a:buNone/>
            </a:pPr>
            <a:endParaRPr lang="nl-NL" dirty="0"/>
          </a:p>
          <a:p>
            <a:pPr marL="0" indent="0">
              <a:buNone/>
            </a:pPr>
            <a:r>
              <a:rPr lang="nl-NL" dirty="0"/>
              <a:t>Veel leuke activiteiten: </a:t>
            </a:r>
          </a:p>
          <a:p>
            <a:pPr marL="0" indent="0">
              <a:buNone/>
            </a:pPr>
            <a:r>
              <a:rPr lang="nl-NL" dirty="0"/>
              <a:t>Ouder-</a:t>
            </a:r>
            <a:r>
              <a:rPr lang="nl-NL" dirty="0" err="1"/>
              <a:t>kindtoernooi</a:t>
            </a:r>
            <a:r>
              <a:rPr lang="nl-NL" dirty="0"/>
              <a:t>, Nacht van Conquesto, Vriendjes-vriendinnetjes-toernooi, jeugdtoernooi, jeugdcompetitie, opstapcompetitie</a:t>
            </a:r>
          </a:p>
          <a:p>
            <a:pPr marL="0" indent="0">
              <a:buNone/>
            </a:pPr>
            <a:endParaRPr lang="nl-NL" sz="2000" dirty="0"/>
          </a:p>
          <a:p>
            <a:pPr marL="0" indent="0">
              <a:buNone/>
            </a:pPr>
            <a:endParaRPr lang="nl-NL" sz="2000" dirty="0"/>
          </a:p>
          <a:p>
            <a:pPr marL="0" indent="0">
              <a:buNone/>
            </a:pPr>
            <a:r>
              <a:rPr lang="nl-NL" sz="2000" dirty="0"/>
              <a:t>Zie ook </a:t>
            </a:r>
            <a:r>
              <a:rPr lang="nl-NL" sz="2000" dirty="0">
                <a:hlinkClick r:id="rId2"/>
              </a:rPr>
              <a:t>www.conquesto.nl</a:t>
            </a:r>
            <a:endParaRPr lang="nl-NL" sz="2000" dirty="0"/>
          </a:p>
        </p:txBody>
      </p:sp>
    </p:spTree>
    <p:extLst>
      <p:ext uri="{BB962C8B-B14F-4D97-AF65-F5344CB8AC3E}">
        <p14:creationId xmlns:p14="http://schemas.microsoft.com/office/powerpoint/2010/main" val="17920839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03D8CBEE-AA5E-48AB-BE20-72A549FA3DCC}"/>
              </a:ext>
            </a:extLst>
          </p:cNvPr>
          <p:cNvSpPr/>
          <p:nvPr/>
        </p:nvSpPr>
        <p:spPr>
          <a:xfrm>
            <a:off x="1685925" y="2189887"/>
            <a:ext cx="9067799" cy="3046988"/>
          </a:xfrm>
          <a:prstGeom prst="rect">
            <a:avLst/>
          </a:prstGeom>
        </p:spPr>
        <p:txBody>
          <a:bodyPr wrap="square">
            <a:spAutoFit/>
          </a:bodyPr>
          <a:lstStyle/>
          <a:p>
            <a:pPr marL="514350" indent="-514350">
              <a:buFont typeface="+mj-lt"/>
              <a:buAutoNum type="arabicPeriod"/>
            </a:pPr>
            <a:r>
              <a:rPr lang="nl-NL" sz="3200" dirty="0"/>
              <a:t>Geschiedenis van badminton</a:t>
            </a:r>
          </a:p>
          <a:p>
            <a:pPr marL="514350" indent="-514350">
              <a:buFont typeface="+mj-lt"/>
              <a:buAutoNum type="arabicPeriod"/>
            </a:pPr>
            <a:r>
              <a:rPr lang="nl-NL" sz="3200" dirty="0"/>
              <a:t>De spelregels</a:t>
            </a:r>
          </a:p>
          <a:p>
            <a:pPr marL="514350" indent="-514350">
              <a:buFont typeface="+mj-lt"/>
              <a:buAutoNum type="arabicPeriod"/>
            </a:pPr>
            <a:r>
              <a:rPr lang="nl-NL" sz="3200" dirty="0"/>
              <a:t>Materialen (racket en shuttles)</a:t>
            </a:r>
          </a:p>
          <a:p>
            <a:pPr marL="514350" indent="-514350">
              <a:buFont typeface="+mj-lt"/>
              <a:buAutoNum type="arabicPeriod"/>
            </a:pPr>
            <a:r>
              <a:rPr lang="nl-NL" sz="3200" dirty="0"/>
              <a:t>Leuke filmpjes van internet</a:t>
            </a:r>
          </a:p>
          <a:p>
            <a:pPr marL="514350" indent="-514350">
              <a:buFont typeface="+mj-lt"/>
              <a:buAutoNum type="arabicPeriod"/>
            </a:pPr>
            <a:r>
              <a:rPr lang="nl-NL" sz="3200" dirty="0"/>
              <a:t>Weetjes over mijn club Conquesto</a:t>
            </a:r>
          </a:p>
          <a:p>
            <a:pPr marL="514350" indent="-514350">
              <a:buFont typeface="+mj-lt"/>
              <a:buAutoNum type="arabicPeriod"/>
            </a:pPr>
            <a:r>
              <a:rPr lang="nl-NL" sz="3200" dirty="0"/>
              <a:t>Leuke dingen om mee te geven: flyers</a:t>
            </a:r>
          </a:p>
        </p:txBody>
      </p:sp>
      <p:sp>
        <p:nvSpPr>
          <p:cNvPr id="7" name="Tekstvak 6">
            <a:extLst>
              <a:ext uri="{FF2B5EF4-FFF2-40B4-BE49-F238E27FC236}">
                <a16:creationId xmlns:a16="http://schemas.microsoft.com/office/drawing/2014/main" id="{1903E764-3F24-41CA-B7D1-721AE1E6BD66}"/>
              </a:ext>
            </a:extLst>
          </p:cNvPr>
          <p:cNvSpPr txBox="1"/>
          <p:nvPr/>
        </p:nvSpPr>
        <p:spPr>
          <a:xfrm>
            <a:off x="1685925" y="403658"/>
            <a:ext cx="7058025" cy="769441"/>
          </a:xfrm>
          <a:prstGeom prst="rect">
            <a:avLst/>
          </a:prstGeom>
          <a:noFill/>
        </p:spPr>
        <p:txBody>
          <a:bodyPr wrap="square" rtlCol="0">
            <a:spAutoFit/>
          </a:bodyPr>
          <a:lstStyle/>
          <a:p>
            <a:r>
              <a:rPr lang="nl-NL" sz="4400" dirty="0"/>
              <a:t>Inleiding</a:t>
            </a:r>
          </a:p>
        </p:txBody>
      </p:sp>
    </p:spTree>
    <p:extLst>
      <p:ext uri="{BB962C8B-B14F-4D97-AF65-F5344CB8AC3E}">
        <p14:creationId xmlns:p14="http://schemas.microsoft.com/office/powerpoint/2010/main" val="16842095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a:extLst>
              <a:ext uri="{FF2B5EF4-FFF2-40B4-BE49-F238E27FC236}">
                <a16:creationId xmlns:a16="http://schemas.microsoft.com/office/drawing/2014/main" id="{1581CC3C-3D37-4401-B5E3-F85CA6B89017}"/>
              </a:ext>
            </a:extLst>
          </p:cNvPr>
          <p:cNvSpPr txBox="1"/>
          <p:nvPr/>
        </p:nvSpPr>
        <p:spPr>
          <a:xfrm>
            <a:off x="1392555" y="473572"/>
            <a:ext cx="9315451" cy="769441"/>
          </a:xfrm>
          <a:prstGeom prst="rect">
            <a:avLst/>
          </a:prstGeom>
          <a:noFill/>
        </p:spPr>
        <p:txBody>
          <a:bodyPr wrap="square" rtlCol="0">
            <a:spAutoFit/>
          </a:bodyPr>
          <a:lstStyle/>
          <a:p>
            <a:r>
              <a:rPr lang="nl-NL" sz="4400" dirty="0"/>
              <a:t>Bedankt voor je aandacht</a:t>
            </a:r>
          </a:p>
        </p:txBody>
      </p:sp>
      <p:sp>
        <p:nvSpPr>
          <p:cNvPr id="8" name="Tijdelijke aanduiding voor inhoud 8">
            <a:extLst>
              <a:ext uri="{FF2B5EF4-FFF2-40B4-BE49-F238E27FC236}">
                <a16:creationId xmlns:a16="http://schemas.microsoft.com/office/drawing/2014/main" id="{E5C96E56-D44D-4477-B373-A308EE42A914}"/>
              </a:ext>
            </a:extLst>
          </p:cNvPr>
          <p:cNvSpPr txBox="1">
            <a:spLocks/>
          </p:cNvSpPr>
          <p:nvPr/>
        </p:nvSpPr>
        <p:spPr>
          <a:xfrm>
            <a:off x="1392555" y="2355267"/>
            <a:ext cx="10481310" cy="386128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nl-NL" dirty="0"/>
              <a:t>Uitdelen flyers</a:t>
            </a:r>
          </a:p>
          <a:p>
            <a:pPr marL="0" indent="0">
              <a:buNone/>
            </a:pPr>
            <a:endParaRPr lang="nl-NL" sz="2000" dirty="0"/>
          </a:p>
          <a:p>
            <a:pPr marL="0" indent="0">
              <a:buNone/>
            </a:pPr>
            <a:endParaRPr lang="nl-NL" sz="2000" dirty="0"/>
          </a:p>
          <a:p>
            <a:pPr marL="0" indent="0">
              <a:buNone/>
            </a:pPr>
            <a:r>
              <a:rPr lang="nl-NL" sz="2000" dirty="0"/>
              <a:t>Zie ook </a:t>
            </a:r>
            <a:r>
              <a:rPr lang="nl-NL" sz="2000" dirty="0">
                <a:hlinkClick r:id="rId2"/>
              </a:rPr>
              <a:t>www.conquesto.nl</a:t>
            </a:r>
            <a:endParaRPr lang="nl-NL" sz="2000" dirty="0"/>
          </a:p>
        </p:txBody>
      </p:sp>
      <p:pic>
        <p:nvPicPr>
          <p:cNvPr id="4" name="Afbeelding 3" descr="Afbeelding met groen&#10;&#10;Beschrijving is gegenereerd met hoge betrouwbaarheid">
            <a:extLst>
              <a:ext uri="{FF2B5EF4-FFF2-40B4-BE49-F238E27FC236}">
                <a16:creationId xmlns:a16="http://schemas.microsoft.com/office/drawing/2014/main" id="{C52E138F-415E-429F-9719-4D8E1C468241}"/>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5463475" y="2073150"/>
            <a:ext cx="6224357" cy="4425518"/>
          </a:xfrm>
          <a:prstGeom prst="rect">
            <a:avLst/>
          </a:prstGeom>
        </p:spPr>
      </p:pic>
    </p:spTree>
    <p:extLst>
      <p:ext uri="{BB962C8B-B14F-4D97-AF65-F5344CB8AC3E}">
        <p14:creationId xmlns:p14="http://schemas.microsoft.com/office/powerpoint/2010/main" val="33878570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03D8CBEE-AA5E-48AB-BE20-72A549FA3DCC}"/>
              </a:ext>
            </a:extLst>
          </p:cNvPr>
          <p:cNvSpPr/>
          <p:nvPr/>
        </p:nvSpPr>
        <p:spPr>
          <a:xfrm>
            <a:off x="1162050" y="1562160"/>
            <a:ext cx="9067799" cy="4524315"/>
          </a:xfrm>
          <a:prstGeom prst="rect">
            <a:avLst/>
          </a:prstGeom>
        </p:spPr>
        <p:txBody>
          <a:bodyPr wrap="square">
            <a:spAutoFit/>
          </a:bodyPr>
          <a:lstStyle/>
          <a:p>
            <a:r>
              <a:rPr lang="nl-NL" sz="3200" dirty="0"/>
              <a:t>Oorsprong in India: </a:t>
            </a:r>
          </a:p>
          <a:p>
            <a:pPr marL="457200" indent="-457200">
              <a:buFont typeface="Arial" panose="020B0604020202020204" pitchFamily="34" charset="0"/>
              <a:buChar char="•"/>
            </a:pPr>
            <a:r>
              <a:rPr lang="nl-NL" sz="3200" dirty="0"/>
              <a:t>in de vorm van het spel POONA, genoemd naar de stad Poona, 50 km van Bombay. </a:t>
            </a:r>
          </a:p>
          <a:p>
            <a:pPr marL="457200" indent="-457200">
              <a:buFont typeface="Arial" panose="020B0604020202020204" pitchFamily="34" charset="0"/>
              <a:buChar char="•"/>
            </a:pPr>
            <a:r>
              <a:rPr lang="nl-NL" sz="3200" dirty="0"/>
              <a:t>Engelse officieren introduceerden het spel in Engeland.</a:t>
            </a:r>
          </a:p>
          <a:p>
            <a:pPr marL="457200" indent="-457200">
              <a:buFont typeface="Arial" panose="020B0604020202020204" pitchFamily="34" charset="0"/>
              <a:buChar char="•"/>
            </a:pPr>
            <a:r>
              <a:rPr lang="nl-NL" sz="3200" dirty="0"/>
              <a:t>Omstreeks 1873 intensief gespeeld op het landgoed van de Hertog van Beaufort in </a:t>
            </a:r>
            <a:r>
              <a:rPr lang="nl-NL" sz="3200" dirty="0" err="1"/>
              <a:t>Gloucestershire</a:t>
            </a:r>
            <a:r>
              <a:rPr lang="nl-NL" sz="3200" dirty="0"/>
              <a:t>. Naam van dat landgoed was Badminton.</a:t>
            </a:r>
          </a:p>
        </p:txBody>
      </p:sp>
      <p:sp>
        <p:nvSpPr>
          <p:cNvPr id="2" name="Tekstvak 1">
            <a:extLst>
              <a:ext uri="{FF2B5EF4-FFF2-40B4-BE49-F238E27FC236}">
                <a16:creationId xmlns:a16="http://schemas.microsoft.com/office/drawing/2014/main" id="{1581CC3C-3D37-4401-B5E3-F85CA6B89017}"/>
              </a:ext>
            </a:extLst>
          </p:cNvPr>
          <p:cNvSpPr txBox="1"/>
          <p:nvPr/>
        </p:nvSpPr>
        <p:spPr>
          <a:xfrm>
            <a:off x="1162050" y="254497"/>
            <a:ext cx="7058025" cy="769441"/>
          </a:xfrm>
          <a:prstGeom prst="rect">
            <a:avLst/>
          </a:prstGeom>
          <a:noFill/>
        </p:spPr>
        <p:txBody>
          <a:bodyPr wrap="square" rtlCol="0">
            <a:spAutoFit/>
          </a:bodyPr>
          <a:lstStyle/>
          <a:p>
            <a:r>
              <a:rPr lang="nl-NL" sz="4400" dirty="0"/>
              <a:t>Geschiedenis van badminton</a:t>
            </a:r>
          </a:p>
        </p:txBody>
      </p:sp>
      <p:sp>
        <p:nvSpPr>
          <p:cNvPr id="7" name="Tijdelijke aanduiding voor inhoud 8">
            <a:extLst>
              <a:ext uri="{FF2B5EF4-FFF2-40B4-BE49-F238E27FC236}">
                <a16:creationId xmlns:a16="http://schemas.microsoft.com/office/drawing/2014/main" id="{143EDFAD-2E3B-4682-8817-74E44067A0D5}"/>
              </a:ext>
            </a:extLst>
          </p:cNvPr>
          <p:cNvSpPr>
            <a:spLocks noGrp="1"/>
          </p:cNvSpPr>
          <p:nvPr>
            <p:ph idx="1"/>
          </p:nvPr>
        </p:nvSpPr>
        <p:spPr>
          <a:xfrm>
            <a:off x="3435000" y="1220484"/>
            <a:ext cx="6314014" cy="470204"/>
          </a:xfrm>
        </p:spPr>
        <p:txBody>
          <a:bodyPr>
            <a:normAutofit/>
          </a:bodyPr>
          <a:lstStyle/>
          <a:p>
            <a:pPr marL="0" indent="0">
              <a:buNone/>
            </a:pPr>
            <a:r>
              <a:rPr lang="nl-NL" sz="1400" u="sng" dirty="0">
                <a:hlinkClick r:id="rId2">
                  <a:extLst>
                    <a:ext uri="{A12FA001-AC4F-418D-AE19-62706E023703}">
                      <ahyp:hlinkClr xmlns:ahyp="http://schemas.microsoft.com/office/drawing/2018/hyperlinkcolor" val="tx"/>
                    </a:ext>
                  </a:extLst>
                </a:hlinkClick>
              </a:rPr>
              <a:t>http://www.badminton.nl/badminton-spelen/geschiedenis</a:t>
            </a:r>
            <a:endParaRPr lang="nl-NL" sz="1400" dirty="0"/>
          </a:p>
          <a:p>
            <a:pPr marL="0" indent="0">
              <a:buNone/>
            </a:pPr>
            <a:endParaRPr lang="nl-NL" sz="1400" dirty="0"/>
          </a:p>
        </p:txBody>
      </p:sp>
    </p:spTree>
    <p:extLst>
      <p:ext uri="{BB962C8B-B14F-4D97-AF65-F5344CB8AC3E}">
        <p14:creationId xmlns:p14="http://schemas.microsoft.com/office/powerpoint/2010/main" val="13027693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a:extLst>
              <a:ext uri="{FF2B5EF4-FFF2-40B4-BE49-F238E27FC236}">
                <a16:creationId xmlns:a16="http://schemas.microsoft.com/office/drawing/2014/main" id="{1581CC3C-3D37-4401-B5E3-F85CA6B89017}"/>
              </a:ext>
            </a:extLst>
          </p:cNvPr>
          <p:cNvSpPr txBox="1"/>
          <p:nvPr/>
        </p:nvSpPr>
        <p:spPr>
          <a:xfrm>
            <a:off x="1162050" y="254497"/>
            <a:ext cx="7058025" cy="769441"/>
          </a:xfrm>
          <a:prstGeom prst="rect">
            <a:avLst/>
          </a:prstGeom>
          <a:noFill/>
        </p:spPr>
        <p:txBody>
          <a:bodyPr wrap="square" rtlCol="0">
            <a:spAutoFit/>
          </a:bodyPr>
          <a:lstStyle/>
          <a:p>
            <a:r>
              <a:rPr lang="nl-NL" sz="4400" dirty="0"/>
              <a:t>Geschiedenis van badminton</a:t>
            </a:r>
          </a:p>
        </p:txBody>
      </p:sp>
      <p:sp>
        <p:nvSpPr>
          <p:cNvPr id="7" name="Tijdelijke aanduiding voor inhoud 8">
            <a:extLst>
              <a:ext uri="{FF2B5EF4-FFF2-40B4-BE49-F238E27FC236}">
                <a16:creationId xmlns:a16="http://schemas.microsoft.com/office/drawing/2014/main" id="{143EDFAD-2E3B-4682-8817-74E44067A0D5}"/>
              </a:ext>
            </a:extLst>
          </p:cNvPr>
          <p:cNvSpPr>
            <a:spLocks noGrp="1"/>
          </p:cNvSpPr>
          <p:nvPr>
            <p:ph idx="1"/>
          </p:nvPr>
        </p:nvSpPr>
        <p:spPr>
          <a:xfrm>
            <a:off x="3435000" y="1220484"/>
            <a:ext cx="6314014" cy="470204"/>
          </a:xfrm>
        </p:spPr>
        <p:txBody>
          <a:bodyPr>
            <a:normAutofit/>
          </a:bodyPr>
          <a:lstStyle/>
          <a:p>
            <a:pPr marL="0" indent="0">
              <a:buNone/>
            </a:pPr>
            <a:r>
              <a:rPr lang="nl-NL" sz="1400" u="sng">
                <a:hlinkClick r:id="rId2">
                  <a:extLst>
                    <a:ext uri="{A12FA001-AC4F-418D-AE19-62706E023703}">
                      <ahyp:hlinkClr xmlns:ahyp="http://schemas.microsoft.com/office/drawing/2018/hyperlinkcolor" val="tx"/>
                    </a:ext>
                  </a:extLst>
                </a:hlinkClick>
              </a:rPr>
              <a:t>http://www.badminton.nl/badminton-spelen/geschiedenis</a:t>
            </a:r>
            <a:endParaRPr lang="nl-NL" sz="1400"/>
          </a:p>
          <a:p>
            <a:pPr marL="0" indent="0">
              <a:buNone/>
            </a:pPr>
            <a:endParaRPr lang="nl-NL" sz="1400" dirty="0"/>
          </a:p>
        </p:txBody>
      </p:sp>
      <p:pic>
        <p:nvPicPr>
          <p:cNvPr id="8" name="Afbeelding 7">
            <a:extLst>
              <a:ext uri="{FF2B5EF4-FFF2-40B4-BE49-F238E27FC236}">
                <a16:creationId xmlns:a16="http://schemas.microsoft.com/office/drawing/2014/main" id="{F458BF35-E0EC-441D-ADBA-8D69AA5A7707}"/>
              </a:ext>
            </a:extLst>
          </p:cNvPr>
          <p:cNvPicPr>
            <a:picLocks noChangeAspect="1"/>
          </p:cNvPicPr>
          <p:nvPr/>
        </p:nvPicPr>
        <p:blipFill>
          <a:blip r:embed="rId3"/>
          <a:stretch>
            <a:fillRect/>
          </a:stretch>
        </p:blipFill>
        <p:spPr>
          <a:xfrm>
            <a:off x="1009024" y="2261343"/>
            <a:ext cx="4038714" cy="2960651"/>
          </a:xfrm>
          <a:prstGeom prst="rect">
            <a:avLst/>
          </a:prstGeom>
          <a:ln>
            <a:solidFill>
              <a:srgbClr val="009900"/>
            </a:solidFill>
          </a:ln>
        </p:spPr>
      </p:pic>
      <p:pic>
        <p:nvPicPr>
          <p:cNvPr id="9" name="Picture 4" descr="https://upload.wikimedia.org/wikipedia/commons/3/39/Battledore-and-shuttlecock.jpg">
            <a:extLst>
              <a:ext uri="{FF2B5EF4-FFF2-40B4-BE49-F238E27FC236}">
                <a16:creationId xmlns:a16="http://schemas.microsoft.com/office/drawing/2014/main" id="{660F0AC0-C29E-4423-BE28-FE87428E6A6C}"/>
              </a:ext>
            </a:extLst>
          </p:cNvPr>
          <p:cNvPicPr>
            <a:picLocks noChangeAspect="1" noChangeArrowheads="1"/>
          </p:cNvPicPr>
          <p:nvPr/>
        </p:nvPicPr>
        <p:blipFill>
          <a:blip r:embed="rId4" cstate="screen">
            <a:extLst>
              <a:ext uri="{28A0092B-C50C-407E-A947-70E740481C1C}">
                <a14:useLocalDpi xmlns:a14="http://schemas.microsoft.com/office/drawing/2010/main"/>
              </a:ext>
            </a:extLst>
          </a:blip>
          <a:srcRect/>
          <a:stretch>
            <a:fillRect/>
          </a:stretch>
        </p:blipFill>
        <p:spPr bwMode="auto">
          <a:xfrm>
            <a:off x="9093837" y="2251968"/>
            <a:ext cx="2124712" cy="2982395"/>
          </a:xfrm>
          <a:prstGeom prst="rect">
            <a:avLst/>
          </a:prstGeom>
          <a:noFill/>
          <a:ln>
            <a:solidFill>
              <a:srgbClr val="92D050"/>
            </a:solidFill>
          </a:ln>
          <a:extLst>
            <a:ext uri="{909E8E84-426E-40DD-AFC4-6F175D3DCCD1}">
              <a14:hiddenFill xmlns:a14="http://schemas.microsoft.com/office/drawing/2010/main">
                <a:solidFill>
                  <a:srgbClr val="FFFFFF"/>
                </a:solidFill>
              </a14:hiddenFill>
            </a:ext>
          </a:extLst>
        </p:spPr>
      </p:pic>
      <p:pic>
        <p:nvPicPr>
          <p:cNvPr id="10" name="Picture 2" descr="https://upload.wikimedia.org/wikipedia/commons/thumb/d/df/Battledore_-_Youthful_Sports.png/800px-Battledore_-_Youthful_Sports.png">
            <a:extLst>
              <a:ext uri="{FF2B5EF4-FFF2-40B4-BE49-F238E27FC236}">
                <a16:creationId xmlns:a16="http://schemas.microsoft.com/office/drawing/2014/main" id="{A5B51D4B-82C8-4799-AC7D-F252D9B9641E}"/>
              </a:ext>
            </a:extLst>
          </p:cNvPr>
          <p:cNvPicPr>
            <a:picLocks noChangeAspect="1" noChangeArrowheads="1"/>
          </p:cNvPicPr>
          <p:nvPr/>
        </p:nvPicPr>
        <p:blipFill>
          <a:blip r:embed="rId5" cstate="screen">
            <a:extLst>
              <a:ext uri="{28A0092B-C50C-407E-A947-70E740481C1C}">
                <a14:useLocalDpi xmlns:a14="http://schemas.microsoft.com/office/drawing/2010/main"/>
              </a:ext>
            </a:extLst>
          </a:blip>
          <a:srcRect/>
          <a:stretch>
            <a:fillRect/>
          </a:stretch>
        </p:blipFill>
        <p:spPr bwMode="auto">
          <a:xfrm>
            <a:off x="5345307" y="2251967"/>
            <a:ext cx="3509633" cy="2970027"/>
          </a:xfrm>
          <a:prstGeom prst="rect">
            <a:avLst/>
          </a:prstGeom>
          <a:noFill/>
          <a:ln>
            <a:solidFill>
              <a:srgbClr val="92D050"/>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485542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03D8CBEE-AA5E-48AB-BE20-72A549FA3DCC}"/>
              </a:ext>
            </a:extLst>
          </p:cNvPr>
          <p:cNvSpPr/>
          <p:nvPr/>
        </p:nvSpPr>
        <p:spPr>
          <a:xfrm>
            <a:off x="1162051" y="1562160"/>
            <a:ext cx="7218010" cy="5016758"/>
          </a:xfrm>
          <a:prstGeom prst="rect">
            <a:avLst/>
          </a:prstGeom>
        </p:spPr>
        <p:txBody>
          <a:bodyPr wrap="square">
            <a:spAutoFit/>
          </a:bodyPr>
          <a:lstStyle/>
          <a:p>
            <a:r>
              <a:rPr lang="nl-NL" sz="3200" dirty="0"/>
              <a:t>Ook een oorsprong in Europa blijkt uit oude schilderijen. Al in de 12e eeuw in Engeland. Ook in Frankrijk onder de naam 'Jeu de longue plume' al in de middeleeuwen. Op schilderij uit de 17e eeuw van Adam </a:t>
            </a:r>
            <a:r>
              <a:rPr lang="nl-NL" sz="3200" dirty="0" err="1"/>
              <a:t>Menyoki</a:t>
            </a:r>
            <a:r>
              <a:rPr lang="nl-NL" sz="3200" dirty="0"/>
              <a:t> het spel met een kleine racket en een soort shuttle. Naam shuttle was pluimbal. Een goed Nederlands woord voor badminton zou dus 'pluimbal' zijn.</a:t>
            </a:r>
          </a:p>
        </p:txBody>
      </p:sp>
      <p:sp>
        <p:nvSpPr>
          <p:cNvPr id="2" name="Tekstvak 1">
            <a:extLst>
              <a:ext uri="{FF2B5EF4-FFF2-40B4-BE49-F238E27FC236}">
                <a16:creationId xmlns:a16="http://schemas.microsoft.com/office/drawing/2014/main" id="{1581CC3C-3D37-4401-B5E3-F85CA6B89017}"/>
              </a:ext>
            </a:extLst>
          </p:cNvPr>
          <p:cNvSpPr txBox="1"/>
          <p:nvPr/>
        </p:nvSpPr>
        <p:spPr>
          <a:xfrm>
            <a:off x="1162051" y="266879"/>
            <a:ext cx="7058025" cy="769441"/>
          </a:xfrm>
          <a:prstGeom prst="rect">
            <a:avLst/>
          </a:prstGeom>
          <a:noFill/>
        </p:spPr>
        <p:txBody>
          <a:bodyPr wrap="square" rtlCol="0">
            <a:spAutoFit/>
          </a:bodyPr>
          <a:lstStyle/>
          <a:p>
            <a:r>
              <a:rPr lang="nl-NL" sz="4400" dirty="0"/>
              <a:t>Geschiedenis van badminton</a:t>
            </a:r>
          </a:p>
        </p:txBody>
      </p:sp>
      <p:sp>
        <p:nvSpPr>
          <p:cNvPr id="7" name="Tijdelijke aanduiding voor inhoud 8">
            <a:extLst>
              <a:ext uri="{FF2B5EF4-FFF2-40B4-BE49-F238E27FC236}">
                <a16:creationId xmlns:a16="http://schemas.microsoft.com/office/drawing/2014/main" id="{143EDFAD-2E3B-4682-8817-74E44067A0D5}"/>
              </a:ext>
            </a:extLst>
          </p:cNvPr>
          <p:cNvSpPr>
            <a:spLocks noGrp="1"/>
          </p:cNvSpPr>
          <p:nvPr>
            <p:ph idx="1"/>
          </p:nvPr>
        </p:nvSpPr>
        <p:spPr>
          <a:xfrm>
            <a:off x="3454050" y="1106971"/>
            <a:ext cx="6314014" cy="470204"/>
          </a:xfrm>
        </p:spPr>
        <p:txBody>
          <a:bodyPr>
            <a:normAutofit/>
          </a:bodyPr>
          <a:lstStyle/>
          <a:p>
            <a:pPr marL="0" indent="0">
              <a:buNone/>
            </a:pPr>
            <a:r>
              <a:rPr lang="nl-NL" sz="1400" u="sng" dirty="0">
                <a:hlinkClick r:id="rId2">
                  <a:extLst>
                    <a:ext uri="{A12FA001-AC4F-418D-AE19-62706E023703}">
                      <ahyp:hlinkClr xmlns:ahyp="http://schemas.microsoft.com/office/drawing/2018/hyperlinkcolor" val="tx"/>
                    </a:ext>
                  </a:extLst>
                </a:hlinkClick>
              </a:rPr>
              <a:t>http://www.badminton.nl/badminton-spelen/geschiedenis</a:t>
            </a:r>
            <a:endParaRPr lang="nl-NL" sz="1400" dirty="0"/>
          </a:p>
          <a:p>
            <a:pPr marL="0" indent="0">
              <a:buNone/>
            </a:pPr>
            <a:endParaRPr lang="nl-NL" sz="1400" dirty="0"/>
          </a:p>
        </p:txBody>
      </p:sp>
      <p:pic>
        <p:nvPicPr>
          <p:cNvPr id="8" name="Afbeelding 7">
            <a:extLst>
              <a:ext uri="{FF2B5EF4-FFF2-40B4-BE49-F238E27FC236}">
                <a16:creationId xmlns:a16="http://schemas.microsoft.com/office/drawing/2014/main" id="{B7CA6233-FFC9-4E7D-85A4-F29963DF2942}"/>
              </a:ext>
            </a:extLst>
          </p:cNvPr>
          <p:cNvPicPr>
            <a:picLocks noChangeAspect="1"/>
          </p:cNvPicPr>
          <p:nvPr/>
        </p:nvPicPr>
        <p:blipFill>
          <a:blip r:embed="rId3"/>
          <a:stretch>
            <a:fillRect/>
          </a:stretch>
        </p:blipFill>
        <p:spPr>
          <a:xfrm>
            <a:off x="8313385" y="4070539"/>
            <a:ext cx="3699578" cy="2520206"/>
          </a:xfrm>
          <a:prstGeom prst="rect">
            <a:avLst/>
          </a:prstGeom>
        </p:spPr>
      </p:pic>
    </p:spTree>
    <p:extLst>
      <p:ext uri="{BB962C8B-B14F-4D97-AF65-F5344CB8AC3E}">
        <p14:creationId xmlns:p14="http://schemas.microsoft.com/office/powerpoint/2010/main" val="41951942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03D8CBEE-AA5E-48AB-BE20-72A549FA3DCC}"/>
              </a:ext>
            </a:extLst>
          </p:cNvPr>
          <p:cNvSpPr/>
          <p:nvPr/>
        </p:nvSpPr>
        <p:spPr>
          <a:xfrm>
            <a:off x="1162050" y="1562160"/>
            <a:ext cx="9067799" cy="5016758"/>
          </a:xfrm>
          <a:prstGeom prst="rect">
            <a:avLst/>
          </a:prstGeom>
        </p:spPr>
        <p:txBody>
          <a:bodyPr wrap="square">
            <a:spAutoFit/>
          </a:bodyPr>
          <a:lstStyle/>
          <a:p>
            <a:r>
              <a:rPr lang="nl-NL" sz="3200" dirty="0"/>
              <a:t>Spelregels in boekvorm in 1877 van kolonel H.O. </a:t>
            </a:r>
            <a:r>
              <a:rPr lang="nl-NL" sz="3200" dirty="0" err="1"/>
              <a:t>Selby</a:t>
            </a:r>
            <a:r>
              <a:rPr lang="nl-NL" sz="3200" dirty="0"/>
              <a:t> in Karachi (India).  </a:t>
            </a:r>
          </a:p>
          <a:p>
            <a:r>
              <a:rPr lang="nl-NL" sz="3200" dirty="0"/>
              <a:t>Spel werd op uiteenlopende wijzen gespeeld. Door twee personen op dezelfde plaats; of drie of vijf man aan elke kant van het net. De spelregels zijn vaak aangepast.</a:t>
            </a:r>
          </a:p>
          <a:p>
            <a:r>
              <a:rPr lang="nl-NL" sz="3200" dirty="0"/>
              <a:t>Vroeger werd het gespeeld in grote landhuizen met zalen van 'kamers-en-suite'. Het veld had toen, als gevolg van de suitedeuren en mogelijk kasten aan weerszijden, de vorm van een zandloper.</a:t>
            </a:r>
          </a:p>
        </p:txBody>
      </p:sp>
      <p:sp>
        <p:nvSpPr>
          <p:cNvPr id="2" name="Tekstvak 1">
            <a:extLst>
              <a:ext uri="{FF2B5EF4-FFF2-40B4-BE49-F238E27FC236}">
                <a16:creationId xmlns:a16="http://schemas.microsoft.com/office/drawing/2014/main" id="{1581CC3C-3D37-4401-B5E3-F85CA6B89017}"/>
              </a:ext>
            </a:extLst>
          </p:cNvPr>
          <p:cNvSpPr txBox="1"/>
          <p:nvPr/>
        </p:nvSpPr>
        <p:spPr>
          <a:xfrm>
            <a:off x="1162050" y="254497"/>
            <a:ext cx="7058025" cy="769441"/>
          </a:xfrm>
          <a:prstGeom prst="rect">
            <a:avLst/>
          </a:prstGeom>
          <a:noFill/>
        </p:spPr>
        <p:txBody>
          <a:bodyPr wrap="square" rtlCol="0">
            <a:spAutoFit/>
          </a:bodyPr>
          <a:lstStyle/>
          <a:p>
            <a:r>
              <a:rPr lang="nl-NL" sz="4400" dirty="0"/>
              <a:t>Geschiedenis van badminton</a:t>
            </a:r>
          </a:p>
        </p:txBody>
      </p:sp>
      <p:sp>
        <p:nvSpPr>
          <p:cNvPr id="7" name="Tijdelijke aanduiding voor inhoud 8">
            <a:extLst>
              <a:ext uri="{FF2B5EF4-FFF2-40B4-BE49-F238E27FC236}">
                <a16:creationId xmlns:a16="http://schemas.microsoft.com/office/drawing/2014/main" id="{143EDFAD-2E3B-4682-8817-74E44067A0D5}"/>
              </a:ext>
            </a:extLst>
          </p:cNvPr>
          <p:cNvSpPr>
            <a:spLocks noGrp="1"/>
          </p:cNvSpPr>
          <p:nvPr>
            <p:ph idx="1"/>
          </p:nvPr>
        </p:nvSpPr>
        <p:spPr>
          <a:xfrm>
            <a:off x="3435000" y="1220484"/>
            <a:ext cx="6314014" cy="470204"/>
          </a:xfrm>
        </p:spPr>
        <p:txBody>
          <a:bodyPr>
            <a:normAutofit/>
          </a:bodyPr>
          <a:lstStyle/>
          <a:p>
            <a:pPr marL="0" indent="0">
              <a:buNone/>
            </a:pPr>
            <a:r>
              <a:rPr lang="nl-NL" sz="1400" u="sng" dirty="0">
                <a:hlinkClick r:id="rId2">
                  <a:extLst>
                    <a:ext uri="{A12FA001-AC4F-418D-AE19-62706E023703}">
                      <ahyp:hlinkClr xmlns:ahyp="http://schemas.microsoft.com/office/drawing/2018/hyperlinkcolor" val="tx"/>
                    </a:ext>
                  </a:extLst>
                </a:hlinkClick>
              </a:rPr>
              <a:t>http://www.badminton.nl/badminton-spelen/geschiedenis</a:t>
            </a:r>
            <a:endParaRPr lang="nl-NL" sz="1400" dirty="0"/>
          </a:p>
          <a:p>
            <a:pPr marL="0" indent="0">
              <a:buNone/>
            </a:pPr>
            <a:endParaRPr lang="nl-NL" sz="1400" dirty="0"/>
          </a:p>
        </p:txBody>
      </p:sp>
    </p:spTree>
    <p:extLst>
      <p:ext uri="{BB962C8B-B14F-4D97-AF65-F5344CB8AC3E}">
        <p14:creationId xmlns:p14="http://schemas.microsoft.com/office/powerpoint/2010/main" val="11107759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a:extLst>
              <a:ext uri="{FF2B5EF4-FFF2-40B4-BE49-F238E27FC236}">
                <a16:creationId xmlns:a16="http://schemas.microsoft.com/office/drawing/2014/main" id="{1581CC3C-3D37-4401-B5E3-F85CA6B89017}"/>
              </a:ext>
            </a:extLst>
          </p:cNvPr>
          <p:cNvSpPr txBox="1"/>
          <p:nvPr/>
        </p:nvSpPr>
        <p:spPr>
          <a:xfrm>
            <a:off x="1162050" y="254497"/>
            <a:ext cx="7886700" cy="769441"/>
          </a:xfrm>
          <a:prstGeom prst="rect">
            <a:avLst/>
          </a:prstGeom>
          <a:noFill/>
        </p:spPr>
        <p:txBody>
          <a:bodyPr wrap="square" rtlCol="0">
            <a:spAutoFit/>
          </a:bodyPr>
          <a:lstStyle/>
          <a:p>
            <a:r>
              <a:rPr lang="nl-NL" sz="4400" dirty="0"/>
              <a:t>Spelregels van badminton –  veld</a:t>
            </a:r>
          </a:p>
        </p:txBody>
      </p:sp>
      <p:sp>
        <p:nvSpPr>
          <p:cNvPr id="8" name="Tijdelijke aanduiding voor inhoud 8">
            <a:extLst>
              <a:ext uri="{FF2B5EF4-FFF2-40B4-BE49-F238E27FC236}">
                <a16:creationId xmlns:a16="http://schemas.microsoft.com/office/drawing/2014/main" id="{27E7BA12-628C-4E41-B030-3A7A37606840}"/>
              </a:ext>
            </a:extLst>
          </p:cNvPr>
          <p:cNvSpPr txBox="1">
            <a:spLocks/>
          </p:cNvSpPr>
          <p:nvPr/>
        </p:nvSpPr>
        <p:spPr>
          <a:xfrm>
            <a:off x="2284698" y="1059210"/>
            <a:ext cx="7282291" cy="36557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nl-NL" sz="1200" dirty="0"/>
              <a:t>https://www.badminton.nl/uploads/documents/Badminton-spelen/Beknopte-spelregels.pdf</a:t>
            </a:r>
          </a:p>
        </p:txBody>
      </p:sp>
      <p:sp>
        <p:nvSpPr>
          <p:cNvPr id="9" name="Rechthoek 8">
            <a:extLst>
              <a:ext uri="{FF2B5EF4-FFF2-40B4-BE49-F238E27FC236}">
                <a16:creationId xmlns:a16="http://schemas.microsoft.com/office/drawing/2014/main" id="{EA6914DB-B4C1-4794-838F-AF311889C40F}"/>
              </a:ext>
            </a:extLst>
          </p:cNvPr>
          <p:cNvSpPr/>
          <p:nvPr/>
        </p:nvSpPr>
        <p:spPr>
          <a:xfrm>
            <a:off x="1162050" y="2786616"/>
            <a:ext cx="10380349" cy="1384995"/>
          </a:xfrm>
          <a:prstGeom prst="rect">
            <a:avLst/>
          </a:prstGeom>
        </p:spPr>
        <p:txBody>
          <a:bodyPr wrap="square">
            <a:spAutoFit/>
          </a:bodyPr>
          <a:lstStyle/>
          <a:p>
            <a:r>
              <a:rPr lang="nl-NL" sz="2800" dirty="0">
                <a:solidFill>
                  <a:srgbClr val="000000"/>
                </a:solidFill>
                <a:latin typeface="Arial" panose="020B0604020202020204" pitchFamily="34" charset="0"/>
              </a:rPr>
              <a:t>Het veld is 13,40 meter lang. </a:t>
            </a:r>
          </a:p>
          <a:p>
            <a:r>
              <a:rPr lang="nl-NL" sz="2800" dirty="0">
                <a:solidFill>
                  <a:srgbClr val="000000"/>
                </a:solidFill>
                <a:latin typeface="Arial" panose="020B0604020202020204" pitchFamily="34" charset="0"/>
              </a:rPr>
              <a:t>Het veld is 6,10 meter breed. </a:t>
            </a:r>
          </a:p>
          <a:p>
            <a:r>
              <a:rPr lang="nl-NL" sz="2800" dirty="0">
                <a:solidFill>
                  <a:srgbClr val="000000"/>
                </a:solidFill>
                <a:latin typeface="Arial" panose="020B0604020202020204" pitchFamily="34" charset="0"/>
              </a:rPr>
              <a:t>Het net moet bij de palen 155 cm hoog zijn. </a:t>
            </a:r>
          </a:p>
        </p:txBody>
      </p:sp>
    </p:spTree>
    <p:extLst>
      <p:ext uri="{BB962C8B-B14F-4D97-AF65-F5344CB8AC3E}">
        <p14:creationId xmlns:p14="http://schemas.microsoft.com/office/powerpoint/2010/main" val="16469685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a:extLst>
              <a:ext uri="{FF2B5EF4-FFF2-40B4-BE49-F238E27FC236}">
                <a16:creationId xmlns:a16="http://schemas.microsoft.com/office/drawing/2014/main" id="{1581CC3C-3D37-4401-B5E3-F85CA6B89017}"/>
              </a:ext>
            </a:extLst>
          </p:cNvPr>
          <p:cNvSpPr txBox="1"/>
          <p:nvPr/>
        </p:nvSpPr>
        <p:spPr>
          <a:xfrm>
            <a:off x="1162050" y="254497"/>
            <a:ext cx="7572375" cy="769441"/>
          </a:xfrm>
          <a:prstGeom prst="rect">
            <a:avLst/>
          </a:prstGeom>
          <a:noFill/>
        </p:spPr>
        <p:txBody>
          <a:bodyPr wrap="square" rtlCol="0">
            <a:spAutoFit/>
          </a:bodyPr>
          <a:lstStyle/>
          <a:p>
            <a:r>
              <a:rPr lang="nl-NL" sz="4400" dirty="0"/>
              <a:t>Spelregels van badminton – veld </a:t>
            </a:r>
          </a:p>
        </p:txBody>
      </p:sp>
      <p:sp>
        <p:nvSpPr>
          <p:cNvPr id="8" name="Tijdelijke aanduiding voor inhoud 8">
            <a:extLst>
              <a:ext uri="{FF2B5EF4-FFF2-40B4-BE49-F238E27FC236}">
                <a16:creationId xmlns:a16="http://schemas.microsoft.com/office/drawing/2014/main" id="{27E7BA12-628C-4E41-B030-3A7A37606840}"/>
              </a:ext>
            </a:extLst>
          </p:cNvPr>
          <p:cNvSpPr txBox="1">
            <a:spLocks/>
          </p:cNvSpPr>
          <p:nvPr/>
        </p:nvSpPr>
        <p:spPr>
          <a:xfrm>
            <a:off x="2284698" y="1059210"/>
            <a:ext cx="7282291" cy="36557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nl-NL" sz="1200" dirty="0"/>
              <a:t>https://www.badminton.nl/uploads/documents/Badminton-spelen/Beknopte-spelregels.pdf</a:t>
            </a:r>
          </a:p>
        </p:txBody>
      </p:sp>
      <p:sp>
        <p:nvSpPr>
          <p:cNvPr id="11" name="Rechthoek 10">
            <a:extLst>
              <a:ext uri="{FF2B5EF4-FFF2-40B4-BE49-F238E27FC236}">
                <a16:creationId xmlns:a16="http://schemas.microsoft.com/office/drawing/2014/main" id="{5549E872-E85F-4266-B1D6-C2C4770C90D3}"/>
              </a:ext>
            </a:extLst>
          </p:cNvPr>
          <p:cNvSpPr/>
          <p:nvPr/>
        </p:nvSpPr>
        <p:spPr>
          <a:xfrm>
            <a:off x="1162050" y="1812030"/>
            <a:ext cx="4347688" cy="523220"/>
          </a:xfrm>
          <a:prstGeom prst="rect">
            <a:avLst/>
          </a:prstGeom>
        </p:spPr>
        <p:txBody>
          <a:bodyPr wrap="square">
            <a:spAutoFit/>
          </a:bodyPr>
          <a:lstStyle/>
          <a:p>
            <a:r>
              <a:rPr lang="nl-NL" sz="2800" dirty="0">
                <a:solidFill>
                  <a:srgbClr val="000000"/>
                </a:solidFill>
                <a:latin typeface="Arial" panose="020B0604020202020204" pitchFamily="34" charset="0"/>
              </a:rPr>
              <a:t>Speelveld enkelspel</a:t>
            </a:r>
            <a:endParaRPr lang="nl-NL" sz="2800" dirty="0"/>
          </a:p>
        </p:txBody>
      </p:sp>
      <p:pic>
        <p:nvPicPr>
          <p:cNvPr id="5" name="Picture 4">
            <a:extLst>
              <a:ext uri="{FF2B5EF4-FFF2-40B4-BE49-F238E27FC236}">
                <a16:creationId xmlns:a16="http://schemas.microsoft.com/office/drawing/2014/main" id="{933EA209-56B9-4CA5-AE72-BC6DE52AF68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39568" y="2335250"/>
            <a:ext cx="8972550" cy="4572000"/>
          </a:xfrm>
          <a:prstGeom prst="rect">
            <a:avLst/>
          </a:prstGeom>
        </p:spPr>
      </p:pic>
    </p:spTree>
    <p:extLst>
      <p:ext uri="{BB962C8B-B14F-4D97-AF65-F5344CB8AC3E}">
        <p14:creationId xmlns:p14="http://schemas.microsoft.com/office/powerpoint/2010/main" val="16858431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a:extLst>
              <a:ext uri="{FF2B5EF4-FFF2-40B4-BE49-F238E27FC236}">
                <a16:creationId xmlns:a16="http://schemas.microsoft.com/office/drawing/2014/main" id="{1581CC3C-3D37-4401-B5E3-F85CA6B89017}"/>
              </a:ext>
            </a:extLst>
          </p:cNvPr>
          <p:cNvSpPr txBox="1"/>
          <p:nvPr/>
        </p:nvSpPr>
        <p:spPr>
          <a:xfrm>
            <a:off x="1162050" y="254497"/>
            <a:ext cx="7981950" cy="769441"/>
          </a:xfrm>
          <a:prstGeom prst="rect">
            <a:avLst/>
          </a:prstGeom>
          <a:noFill/>
        </p:spPr>
        <p:txBody>
          <a:bodyPr wrap="square" rtlCol="0">
            <a:spAutoFit/>
          </a:bodyPr>
          <a:lstStyle/>
          <a:p>
            <a:r>
              <a:rPr lang="nl-NL" sz="4400" dirty="0"/>
              <a:t>Spelregels van badminton – veld</a:t>
            </a:r>
          </a:p>
        </p:txBody>
      </p:sp>
      <p:sp>
        <p:nvSpPr>
          <p:cNvPr id="8" name="Tijdelijke aanduiding voor inhoud 8">
            <a:extLst>
              <a:ext uri="{FF2B5EF4-FFF2-40B4-BE49-F238E27FC236}">
                <a16:creationId xmlns:a16="http://schemas.microsoft.com/office/drawing/2014/main" id="{27E7BA12-628C-4E41-B030-3A7A37606840}"/>
              </a:ext>
            </a:extLst>
          </p:cNvPr>
          <p:cNvSpPr txBox="1">
            <a:spLocks/>
          </p:cNvSpPr>
          <p:nvPr/>
        </p:nvSpPr>
        <p:spPr>
          <a:xfrm>
            <a:off x="2284698" y="1059210"/>
            <a:ext cx="7282291" cy="36557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nl-NL" sz="1200" dirty="0"/>
              <a:t>https://www.badminton.nl/uploads/documents/Badminton-spelen/Beknopte-spelregels.pdf</a:t>
            </a:r>
          </a:p>
        </p:txBody>
      </p:sp>
      <p:sp>
        <p:nvSpPr>
          <p:cNvPr id="11" name="Rechthoek 10">
            <a:extLst>
              <a:ext uri="{FF2B5EF4-FFF2-40B4-BE49-F238E27FC236}">
                <a16:creationId xmlns:a16="http://schemas.microsoft.com/office/drawing/2014/main" id="{5549E872-E85F-4266-B1D6-C2C4770C90D3}"/>
              </a:ext>
            </a:extLst>
          </p:cNvPr>
          <p:cNvSpPr/>
          <p:nvPr/>
        </p:nvSpPr>
        <p:spPr>
          <a:xfrm>
            <a:off x="1162050" y="1812030"/>
            <a:ext cx="4347688" cy="523220"/>
          </a:xfrm>
          <a:prstGeom prst="rect">
            <a:avLst/>
          </a:prstGeom>
        </p:spPr>
        <p:txBody>
          <a:bodyPr wrap="square">
            <a:spAutoFit/>
          </a:bodyPr>
          <a:lstStyle/>
          <a:p>
            <a:r>
              <a:rPr lang="nl-NL" sz="2800" dirty="0">
                <a:solidFill>
                  <a:srgbClr val="000000"/>
                </a:solidFill>
                <a:latin typeface="Arial" panose="020B0604020202020204" pitchFamily="34" charset="0"/>
              </a:rPr>
              <a:t>Speelveld dubbelspel</a:t>
            </a:r>
            <a:endParaRPr lang="nl-NL" sz="2800" dirty="0"/>
          </a:p>
        </p:txBody>
      </p:sp>
      <p:pic>
        <p:nvPicPr>
          <p:cNvPr id="9" name="Picture 8">
            <a:extLst>
              <a:ext uri="{FF2B5EF4-FFF2-40B4-BE49-F238E27FC236}">
                <a16:creationId xmlns:a16="http://schemas.microsoft.com/office/drawing/2014/main" id="{609C1F40-5CB3-4638-9C1A-6D4AAA50B11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39568" y="2335250"/>
            <a:ext cx="8972550" cy="4572000"/>
          </a:xfrm>
          <a:prstGeom prst="rect">
            <a:avLst/>
          </a:prstGeom>
        </p:spPr>
      </p:pic>
    </p:spTree>
    <p:extLst>
      <p:ext uri="{BB962C8B-B14F-4D97-AF65-F5344CB8AC3E}">
        <p14:creationId xmlns:p14="http://schemas.microsoft.com/office/powerpoint/2010/main" val="716690066"/>
      </p:ext>
    </p:extLst>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Kantoorthema">
  <a:themeElements>
    <a:clrScheme name="Geeloranj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Geeloranj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docProps/app.xml><?xml version="1.0" encoding="utf-8"?>
<Properties xmlns="http://schemas.openxmlformats.org/officeDocument/2006/extended-properties" xmlns:vt="http://schemas.openxmlformats.org/officeDocument/2006/docPropsVTypes">
  <Template/>
  <TotalTime>233</TotalTime>
  <Words>947</Words>
  <Application>Microsoft Office PowerPoint</Application>
  <PresentationFormat>Widescreen</PresentationFormat>
  <Paragraphs>109</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Calibri Light</vt:lpstr>
      <vt:lpstr>Kantoorthema</vt:lpstr>
      <vt:lpstr>SPREEKBEURT BADMINTON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Ricardo Nederland B.V.</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Beleidsplan 2018-2022</dc:title>
  <dc:creator>Himbergen, Anton van</dc:creator>
  <cp:lastModifiedBy>Michael</cp:lastModifiedBy>
  <cp:revision>33</cp:revision>
  <dcterms:created xsi:type="dcterms:W3CDTF">2017-11-13T19:11:42Z</dcterms:created>
  <dcterms:modified xsi:type="dcterms:W3CDTF">2018-11-28T20:55:22Z</dcterms:modified>
</cp:coreProperties>
</file>